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2"/>
  </p:notesMasterIdLst>
  <p:handoutMasterIdLst>
    <p:handoutMasterId r:id="rId23"/>
  </p:handoutMasterIdLst>
  <p:sldIdLst>
    <p:sldId id="363" r:id="rId2"/>
    <p:sldId id="364" r:id="rId3"/>
    <p:sldId id="365" r:id="rId4"/>
    <p:sldId id="431" r:id="rId5"/>
    <p:sldId id="397" r:id="rId6"/>
    <p:sldId id="443" r:id="rId7"/>
    <p:sldId id="399" r:id="rId8"/>
    <p:sldId id="400" r:id="rId9"/>
    <p:sldId id="432" r:id="rId10"/>
    <p:sldId id="433" r:id="rId11"/>
    <p:sldId id="434" r:id="rId12"/>
    <p:sldId id="436" r:id="rId13"/>
    <p:sldId id="437" r:id="rId14"/>
    <p:sldId id="439" r:id="rId15"/>
    <p:sldId id="395" r:id="rId16"/>
    <p:sldId id="438" r:id="rId17"/>
    <p:sldId id="440" r:id="rId18"/>
    <p:sldId id="441" r:id="rId19"/>
    <p:sldId id="442" r:id="rId20"/>
    <p:sldId id="384"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onnie.jones" initials="BDJ" lastIdx="1" clrIdx="0"/>
  <p:cmAuthor id="1" name="Amy Bitterman" initials="AB" lastIdx="10" clrIdx="1"/>
  <p:cmAuthor id="2" name="U.S. Department of Education" initials="UDoE" lastIdx="19" clrIdx="2"/>
  <p:cmAuthor id="3" name="BDJ" initials="BDJ" lastIdx="1" clrIdx="3"/>
  <p:cmAuthor id="4" name="Michelle Bloom" initials="MB" lastIdx="7" clrIdx="4">
    <p:extLst/>
  </p:cmAuthor>
  <p:cmAuthor id="5" name="Michelle Bloom" initials="MB [2]" lastIdx="1" clrIdx="5">
    <p:extLst/>
  </p:cmAuthor>
  <p:cmAuthor id="6" name="Aaron Petrillo" initials="AP" lastIdx="18" clrIdx="6">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C056"/>
    <a:srgbClr val="1E6993"/>
    <a:srgbClr val="274271"/>
    <a:srgbClr val="1F6893"/>
    <a:srgbClr val="243352"/>
    <a:srgbClr val="294A7C"/>
    <a:srgbClr val="388EB4"/>
    <a:srgbClr val="227EA8"/>
    <a:srgbClr val="D4DCEC"/>
    <a:srgbClr val="BCC9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38" autoAdjust="0"/>
    <p:restoredTop sz="92185" autoAdjust="0"/>
  </p:normalViewPr>
  <p:slideViewPr>
    <p:cSldViewPr>
      <p:cViewPr varScale="1">
        <p:scale>
          <a:sx n="84" d="100"/>
          <a:sy n="84" d="100"/>
        </p:scale>
        <p:origin x="848"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10" d="100"/>
          <a:sy n="110" d="100"/>
        </p:scale>
        <p:origin x="-3264" y="360"/>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900" tIns="46950" rIns="93900" bIns="46950" rtlCol="0"/>
          <a:lstStyle>
            <a:lvl1pPr algn="l">
              <a:defRPr sz="1200"/>
            </a:lvl1pPr>
          </a:lstStyle>
          <a:p>
            <a:endParaRPr lang="en-US" dirty="0"/>
          </a:p>
        </p:txBody>
      </p:sp>
      <p:sp>
        <p:nvSpPr>
          <p:cNvPr id="3" name="Date Placeholder 2"/>
          <p:cNvSpPr>
            <a:spLocks noGrp="1"/>
          </p:cNvSpPr>
          <p:nvPr>
            <p:ph type="dt" sz="quarter" idx="1"/>
          </p:nvPr>
        </p:nvSpPr>
        <p:spPr>
          <a:xfrm>
            <a:off x="3970940" y="0"/>
            <a:ext cx="3037840" cy="464820"/>
          </a:xfrm>
          <a:prstGeom prst="rect">
            <a:avLst/>
          </a:prstGeom>
        </p:spPr>
        <p:txBody>
          <a:bodyPr vert="horz" lIns="93900" tIns="46950" rIns="93900" bIns="46950" rtlCol="0"/>
          <a:lstStyle>
            <a:lvl1pPr algn="r">
              <a:defRPr sz="1200"/>
            </a:lvl1pPr>
          </a:lstStyle>
          <a:p>
            <a:fld id="{0F8813D8-8A98-460D-81D4-72C70E4D7405}" type="datetimeFigureOut">
              <a:rPr lang="en-US" smtClean="0"/>
              <a:pPr/>
              <a:t>12/10/18</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900" tIns="46950" rIns="93900" bIns="4695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40" y="8829967"/>
            <a:ext cx="3037840" cy="464820"/>
          </a:xfrm>
          <a:prstGeom prst="rect">
            <a:avLst/>
          </a:prstGeom>
        </p:spPr>
        <p:txBody>
          <a:bodyPr vert="horz" lIns="93900" tIns="46950" rIns="93900" bIns="46950" rtlCol="0" anchor="b"/>
          <a:lstStyle>
            <a:lvl1pPr algn="r">
              <a:defRPr sz="1200"/>
            </a:lvl1pPr>
          </a:lstStyle>
          <a:p>
            <a:fld id="{CA0EDE7E-E212-4495-BCA2-5713ED66EEA4}" type="slidenum">
              <a:rPr lang="en-US" smtClean="0"/>
              <a:pPr/>
              <a:t>‹#›</a:t>
            </a:fld>
            <a:endParaRPr lang="en-US" dirty="0"/>
          </a:p>
        </p:txBody>
      </p:sp>
    </p:spTree>
    <p:extLst>
      <p:ext uri="{BB962C8B-B14F-4D97-AF65-F5344CB8AC3E}">
        <p14:creationId xmlns:p14="http://schemas.microsoft.com/office/powerpoint/2010/main" val="28503113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900" tIns="46950" rIns="93900" bIns="46950" rtlCol="0"/>
          <a:lstStyle>
            <a:lvl1pPr algn="l">
              <a:defRPr sz="1200"/>
            </a:lvl1pPr>
          </a:lstStyle>
          <a:p>
            <a:endParaRPr lang="en-US" dirty="0"/>
          </a:p>
        </p:txBody>
      </p:sp>
      <p:sp>
        <p:nvSpPr>
          <p:cNvPr id="3" name="Date Placeholder 2"/>
          <p:cNvSpPr>
            <a:spLocks noGrp="1"/>
          </p:cNvSpPr>
          <p:nvPr>
            <p:ph type="dt" idx="1"/>
          </p:nvPr>
        </p:nvSpPr>
        <p:spPr>
          <a:xfrm>
            <a:off x="3970940" y="0"/>
            <a:ext cx="3037840" cy="464820"/>
          </a:xfrm>
          <a:prstGeom prst="rect">
            <a:avLst/>
          </a:prstGeom>
        </p:spPr>
        <p:txBody>
          <a:bodyPr vert="horz" lIns="93900" tIns="46950" rIns="93900" bIns="46950" rtlCol="0"/>
          <a:lstStyle>
            <a:lvl1pPr algn="r">
              <a:defRPr sz="1200"/>
            </a:lvl1pPr>
          </a:lstStyle>
          <a:p>
            <a:fld id="{A005CAA2-D0F4-4FD7-938B-19F89EC3E682}" type="datetimeFigureOut">
              <a:rPr lang="en-US" smtClean="0"/>
              <a:pPr/>
              <a:t>12/10/18</a:t>
            </a:fld>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900" tIns="46950" rIns="93900" bIns="46950"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900" tIns="46950" rIns="93900" bIns="4695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900" tIns="46950" rIns="93900" bIns="4695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0" y="8829967"/>
            <a:ext cx="3037840" cy="464820"/>
          </a:xfrm>
          <a:prstGeom prst="rect">
            <a:avLst/>
          </a:prstGeom>
        </p:spPr>
        <p:txBody>
          <a:bodyPr vert="horz" lIns="93900" tIns="46950" rIns="93900" bIns="46950" rtlCol="0" anchor="b"/>
          <a:lstStyle>
            <a:lvl1pPr algn="r">
              <a:defRPr sz="1200"/>
            </a:lvl1pPr>
          </a:lstStyle>
          <a:p>
            <a:fld id="{E86AF46F-95C2-4F68-8F66-EE18049CE23B}" type="slidenum">
              <a:rPr lang="en-US" smtClean="0"/>
              <a:pPr/>
              <a:t>‹#›</a:t>
            </a:fld>
            <a:endParaRPr lang="en-US" dirty="0"/>
          </a:p>
        </p:txBody>
      </p:sp>
    </p:spTree>
    <p:extLst>
      <p:ext uri="{BB962C8B-B14F-4D97-AF65-F5344CB8AC3E}">
        <p14:creationId xmlns:p14="http://schemas.microsoft.com/office/powerpoint/2010/main" val="2109611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1</a:t>
            </a:fld>
            <a:endParaRPr lang="en-US" dirty="0"/>
          </a:p>
        </p:txBody>
      </p:sp>
    </p:spTree>
    <p:extLst>
      <p:ext uri="{BB962C8B-B14F-4D97-AF65-F5344CB8AC3E}">
        <p14:creationId xmlns:p14="http://schemas.microsoft.com/office/powerpoint/2010/main" val="34343758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fld id="{D4C642E2-E293-47BA-BCE5-66A87DD174A6}"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extLst>
      <p:ext uri="{BB962C8B-B14F-4D97-AF65-F5344CB8AC3E}">
        <p14:creationId xmlns:p14="http://schemas.microsoft.com/office/powerpoint/2010/main" val="4271967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fld id="{D4C642E2-E293-47BA-BCE5-66A87DD174A6}"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extLst>
      <p:ext uri="{BB962C8B-B14F-4D97-AF65-F5344CB8AC3E}">
        <p14:creationId xmlns:p14="http://schemas.microsoft.com/office/powerpoint/2010/main" val="2151419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fld id="{D4C642E2-E293-47BA-BCE5-66A87DD174A6}"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22061525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fld id="{D4C642E2-E293-47BA-BCE5-66A87DD174A6}"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extLst>
      <p:ext uri="{BB962C8B-B14F-4D97-AF65-F5344CB8AC3E}">
        <p14:creationId xmlns:p14="http://schemas.microsoft.com/office/powerpoint/2010/main" val="37809098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6558DCB4-ADB9-4A51-A770-733B697E5D97}" type="slidenum">
              <a:rPr lang="en-US" smtClean="0"/>
              <a:pPr/>
              <a:t>15</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dirty="0"/>
          </a:p>
          <a:p>
            <a:pPr eaLnBrk="1" hangingPunct="1"/>
            <a:endParaRPr lang="en-US" dirty="0"/>
          </a:p>
        </p:txBody>
      </p:sp>
    </p:spTree>
    <p:extLst>
      <p:ext uri="{BB962C8B-B14F-4D97-AF65-F5344CB8AC3E}">
        <p14:creationId xmlns:p14="http://schemas.microsoft.com/office/powerpoint/2010/main" val="36514143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20</a:t>
            </a:fld>
            <a:endParaRPr lang="en-US" dirty="0"/>
          </a:p>
        </p:txBody>
      </p:sp>
    </p:spTree>
    <p:extLst>
      <p:ext uri="{BB962C8B-B14F-4D97-AF65-F5344CB8AC3E}">
        <p14:creationId xmlns:p14="http://schemas.microsoft.com/office/powerpoint/2010/main" val="490606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910D59D-3144-49AC-847D-3F5EC5276F4C}" type="slidenum">
              <a:rPr lang="en-US" smtClean="0"/>
              <a:pPr/>
              <a:t>2</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97302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910D59D-3144-49AC-847D-3F5EC5276F4C}" type="slidenum">
              <a:rPr lang="en-US" smtClean="0"/>
              <a:pPr/>
              <a:t>3</a:t>
            </a:fld>
            <a:endParaRPr lang="en-US" dirty="0"/>
          </a:p>
        </p:txBody>
      </p:sp>
    </p:spTree>
    <p:extLst>
      <p:ext uri="{BB962C8B-B14F-4D97-AF65-F5344CB8AC3E}">
        <p14:creationId xmlns:p14="http://schemas.microsoft.com/office/powerpoint/2010/main" val="569539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4</a:t>
            </a:fld>
            <a:endParaRPr lang="en-US" dirty="0"/>
          </a:p>
        </p:txBody>
      </p:sp>
    </p:spTree>
    <p:extLst>
      <p:ext uri="{BB962C8B-B14F-4D97-AF65-F5344CB8AC3E}">
        <p14:creationId xmlns:p14="http://schemas.microsoft.com/office/powerpoint/2010/main" val="2370053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5</a:t>
            </a:fld>
            <a:endParaRPr lang="en-US" dirty="0"/>
          </a:p>
        </p:txBody>
      </p:sp>
    </p:spTree>
    <p:extLst>
      <p:ext uri="{BB962C8B-B14F-4D97-AF65-F5344CB8AC3E}">
        <p14:creationId xmlns:p14="http://schemas.microsoft.com/office/powerpoint/2010/main" val="2547918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6</a:t>
            </a:fld>
            <a:endParaRPr lang="en-US" dirty="0"/>
          </a:p>
        </p:txBody>
      </p:sp>
    </p:spTree>
    <p:extLst>
      <p:ext uri="{BB962C8B-B14F-4D97-AF65-F5344CB8AC3E}">
        <p14:creationId xmlns:p14="http://schemas.microsoft.com/office/powerpoint/2010/main" val="3985404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fld id="{BDDDC9A3-483F-4A0C-9115-7D6EF8CCF62D}"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extLst>
      <p:ext uri="{BB962C8B-B14F-4D97-AF65-F5344CB8AC3E}">
        <p14:creationId xmlns:p14="http://schemas.microsoft.com/office/powerpoint/2010/main" val="336614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fld id="{D4C642E2-E293-47BA-BCE5-66A87DD174A6}"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extLst>
      <p:ext uri="{BB962C8B-B14F-4D97-AF65-F5344CB8AC3E}">
        <p14:creationId xmlns:p14="http://schemas.microsoft.com/office/powerpoint/2010/main" val="3153653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fld id="{D4C642E2-E293-47BA-BCE5-66A87DD174A6}"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extLst>
      <p:ext uri="{BB962C8B-B14F-4D97-AF65-F5344CB8AC3E}">
        <p14:creationId xmlns:p14="http://schemas.microsoft.com/office/powerpoint/2010/main" val="31940587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838200" y="2057400"/>
            <a:ext cx="7620000" cy="30480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47B4A90-9B2F-40F4-BBF3-6E29953403AD}" type="datetime1">
              <a:rPr lang="en-US" smtClean="0"/>
              <a:t>12/10/18</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a:prstGeom prst="rect">
            <a:avLst/>
          </a:prstGeom>
        </p:spPr>
        <p:txBody>
          <a:bodyPr/>
          <a:lstStyle>
            <a:lvl1pPr>
              <a:defRPr>
                <a:solidFill>
                  <a:schemeClr val="tx2"/>
                </a:solidFill>
              </a:defRPr>
            </a:lvl1pPr>
          </a:lstStyle>
          <a:p>
            <a:fld id="{78FEA6AD-5963-42A3-B799-50DDE2FA9A33}" type="slidenum">
              <a:rPr lang="en-US" smtClean="0"/>
              <a:pPr/>
              <a:t>‹#›</a:t>
            </a:fld>
            <a:endParaRPr lang="en-US" dirty="0"/>
          </a:p>
        </p:txBody>
      </p:sp>
      <p:pic>
        <p:nvPicPr>
          <p:cNvPr id="3" name="Picture 2" descr="Background shows teh Department of Education seal, AnLar, and Westat logos.">
            <a:extLst>
              <a:ext uri="{FF2B5EF4-FFF2-40B4-BE49-F238E27FC236}">
                <a16:creationId xmlns:a16="http://schemas.microsoft.com/office/drawing/2014/main" id="{5AF15345-657C-46BF-AB16-A5D4D8E546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14C249BF-C0C6-46EC-858F-C9F2C730A620}" type="datetime1">
              <a:rPr lang="en-US" smtClean="0"/>
              <a:t>12/10/18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fld id="{78FEA6AD-5963-42A3-B799-50DDE2FA9A33}"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EEA108BD-A9CF-48A0-B047-4F68435C41CC}" type="datetime1">
              <a:rPr lang="en-US" smtClean="0"/>
              <a:t>12/10/18</a:t>
            </a:fld>
            <a:endParaRPr lang="en-US" dirty="0"/>
          </a:p>
        </p:txBody>
      </p:sp>
      <p:sp>
        <p:nvSpPr>
          <p:cNvPr id="13" name="Slide Number Placeholder 12"/>
          <p:cNvSpPr>
            <a:spLocks noGrp="1"/>
          </p:cNvSpPr>
          <p:nvPr>
            <p:ph type="sldNum" sz="quarter" idx="11"/>
          </p:nvPr>
        </p:nvSpPr>
        <p:spPr>
          <a:xfrm>
            <a:off x="0" y="4667249"/>
            <a:ext cx="1447800" cy="663578"/>
          </a:xfrm>
          <a:prstGeom prst="rect">
            <a:avLst/>
          </a:prstGeom>
        </p:spPr>
        <p:txBody>
          <a:bodyPr rtlCol="0"/>
          <a:lstStyle>
            <a:lvl1pPr>
              <a:defRPr sz="2800"/>
            </a:lvl1pPr>
          </a:lstStyle>
          <a:p>
            <a:fld id="{78FEA6AD-5963-42A3-B799-50DDE2FA9A33}"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a:t>Click icon to add picture</a:t>
            </a: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62DB22-8870-46DE-A420-78D5E9A06FF7}" type="datetime1">
              <a:rPr lang="en-US" smtClean="0"/>
              <a:t>12/10/18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0" y="1272222"/>
            <a:ext cx="533400" cy="244476"/>
          </a:xfrm>
          <a:prstGeom prst="rect">
            <a:avLst/>
          </a:prstGeom>
        </p:spPr>
        <p:txBody>
          <a:bodyPr/>
          <a:lstStyle/>
          <a:p>
            <a:fld id="{78FEA6AD-5963-42A3-B799-50DDE2FA9A33}"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1D29093-F24B-450C-9198-6B0FE9B460B5}" type="datetime1">
              <a:rPr lang="en-US" smtClean="0"/>
              <a:t>12/10/18</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a:prstGeom prst="rect">
            <a:avLst/>
          </a:prstGeom>
        </p:spPr>
        <p:txBody>
          <a:bodyPr/>
          <a:lstStyle/>
          <a:p>
            <a:fld id="{78FEA6AD-5963-42A3-B799-50DDE2FA9A3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7342F1E-BD50-4A33-B424-DC2DD79D68D1}"/>
              </a:ext>
            </a:extLst>
          </p:cNvPr>
          <p:cNvSpPr/>
          <p:nvPr userDrawn="1"/>
        </p:nvSpPr>
        <p:spPr>
          <a:xfrm>
            <a:off x="0" y="6172200"/>
            <a:ext cx="9144000" cy="685800"/>
          </a:xfrm>
          <a:prstGeom prst="rect">
            <a:avLst/>
          </a:prstGeom>
          <a:gradFill>
            <a:gsLst>
              <a:gs pos="0">
                <a:srgbClr val="1E6083"/>
              </a:gs>
              <a:gs pos="100000">
                <a:srgbClr val="24335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4800"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CC105119-E232-4546-9599-52A70451804B}" type="datetime1">
              <a:rPr lang="en-US" smtClean="0"/>
              <a:t>12/10/18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Content Placeholder 7"/>
          <p:cNvSpPr>
            <a:spLocks noGrp="1"/>
          </p:cNvSpPr>
          <p:nvPr>
            <p:ph sz="quarter" idx="1"/>
          </p:nvPr>
        </p:nvSpPr>
        <p:spPr>
          <a:xfrm>
            <a:off x="304800" y="1600200"/>
            <a:ext cx="8153400" cy="4495800"/>
          </a:xfrm>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Slide Number Placeholder 5"/>
          <p:cNvSpPr>
            <a:spLocks noGrp="1"/>
          </p:cNvSpPr>
          <p:nvPr>
            <p:ph type="sldNum" sz="quarter" idx="12"/>
          </p:nvPr>
        </p:nvSpPr>
        <p:spPr>
          <a:xfrm>
            <a:off x="8376559" y="6400800"/>
            <a:ext cx="533400" cy="244476"/>
          </a:xfrm>
          <a:prstGeom prst="rect">
            <a:avLst/>
          </a:prstGeom>
        </p:spPr>
        <p:txBody>
          <a:bodyPr/>
          <a:lstStyle>
            <a:lvl1pPr>
              <a:defRPr>
                <a:solidFill>
                  <a:srgbClr val="FFFFFF"/>
                </a:solidFill>
              </a:defRPr>
            </a:lvl1pPr>
          </a:lstStyle>
          <a:p>
            <a:fld id="{78FEA6AD-5963-42A3-B799-50DDE2FA9A33}" type="slidenum">
              <a:rPr lang="en-US" smtClean="0"/>
              <a:pPr/>
              <a:t>‹#›</a:t>
            </a:fld>
            <a:endParaRPr lang="en-US" dirty="0"/>
          </a:p>
        </p:txBody>
      </p:sp>
      <p:sp>
        <p:nvSpPr>
          <p:cNvPr id="9" name="Rectangle 8">
            <a:extLst>
              <a:ext uri="{FF2B5EF4-FFF2-40B4-BE49-F238E27FC236}">
                <a16:creationId xmlns:a16="http://schemas.microsoft.com/office/drawing/2014/main" id="{C5B1982E-D8C5-4044-B55B-C156EBF02AC0}"/>
              </a:ext>
            </a:extLst>
          </p:cNvPr>
          <p:cNvSpPr/>
          <p:nvPr userDrawn="1"/>
        </p:nvSpPr>
        <p:spPr>
          <a:xfrm>
            <a:off x="-7815" y="1303337"/>
            <a:ext cx="9144000" cy="27432"/>
          </a:xfrm>
          <a:prstGeom prst="rect">
            <a:avLst/>
          </a:prstGeom>
          <a:gradFill>
            <a:gsLst>
              <a:gs pos="0">
                <a:srgbClr val="1E6083"/>
              </a:gs>
              <a:gs pos="100000">
                <a:srgbClr val="24335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descr="AnLar and Westat logos">
            <a:extLst>
              <a:ext uri="{FF2B5EF4-FFF2-40B4-BE49-F238E27FC236}">
                <a16:creationId xmlns:a16="http://schemas.microsoft.com/office/drawing/2014/main" id="{09E0E1B2-C8D3-4466-9BA6-14FD0B1904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6325699"/>
            <a:ext cx="609600" cy="3429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7342F1E-BD50-4A33-B424-DC2DD79D68D1}"/>
              </a:ext>
            </a:extLst>
          </p:cNvPr>
          <p:cNvSpPr/>
          <p:nvPr userDrawn="1"/>
        </p:nvSpPr>
        <p:spPr>
          <a:xfrm>
            <a:off x="0" y="6172200"/>
            <a:ext cx="9144000" cy="685800"/>
          </a:xfrm>
          <a:prstGeom prst="rect">
            <a:avLst/>
          </a:prstGeom>
          <a:gradFill>
            <a:gsLst>
              <a:gs pos="0">
                <a:srgbClr val="1E6083"/>
              </a:gs>
              <a:gs pos="100000">
                <a:srgbClr val="24335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4800"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CC105119-E232-4546-9599-52A70451804B}" type="datetime1">
              <a:rPr lang="en-US" smtClean="0"/>
              <a:t>12/10/18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Content Placeholder 7"/>
          <p:cNvSpPr>
            <a:spLocks noGrp="1"/>
          </p:cNvSpPr>
          <p:nvPr>
            <p:ph sz="quarter" idx="1"/>
          </p:nvPr>
        </p:nvSpPr>
        <p:spPr>
          <a:xfrm>
            <a:off x="304800" y="1600200"/>
            <a:ext cx="8153400" cy="4495800"/>
          </a:xfrm>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Slide Number Placeholder 5"/>
          <p:cNvSpPr>
            <a:spLocks noGrp="1"/>
          </p:cNvSpPr>
          <p:nvPr>
            <p:ph type="sldNum" sz="quarter" idx="12"/>
          </p:nvPr>
        </p:nvSpPr>
        <p:spPr>
          <a:xfrm>
            <a:off x="8376559" y="6400800"/>
            <a:ext cx="533400" cy="244476"/>
          </a:xfrm>
          <a:prstGeom prst="rect">
            <a:avLst/>
          </a:prstGeom>
        </p:spPr>
        <p:txBody>
          <a:bodyPr/>
          <a:lstStyle>
            <a:lvl1pPr>
              <a:defRPr>
                <a:solidFill>
                  <a:srgbClr val="FFFFFF"/>
                </a:solidFill>
              </a:defRPr>
            </a:lvl1pPr>
          </a:lstStyle>
          <a:p>
            <a:fld id="{78FEA6AD-5963-42A3-B799-50DDE2FA9A33}" type="slidenum">
              <a:rPr lang="en-US" smtClean="0"/>
              <a:pPr/>
              <a:t>‹#›</a:t>
            </a:fld>
            <a:endParaRPr lang="en-US" dirty="0"/>
          </a:p>
        </p:txBody>
      </p:sp>
      <p:sp>
        <p:nvSpPr>
          <p:cNvPr id="9" name="Rectangle 8">
            <a:extLst>
              <a:ext uri="{FF2B5EF4-FFF2-40B4-BE49-F238E27FC236}">
                <a16:creationId xmlns:a16="http://schemas.microsoft.com/office/drawing/2014/main" id="{C5B1982E-D8C5-4044-B55B-C156EBF02AC0}"/>
              </a:ext>
            </a:extLst>
          </p:cNvPr>
          <p:cNvSpPr/>
          <p:nvPr userDrawn="1"/>
        </p:nvSpPr>
        <p:spPr>
          <a:xfrm>
            <a:off x="-7815" y="1303337"/>
            <a:ext cx="9144000" cy="27432"/>
          </a:xfrm>
          <a:prstGeom prst="rect">
            <a:avLst/>
          </a:prstGeom>
          <a:gradFill>
            <a:gsLst>
              <a:gs pos="0">
                <a:srgbClr val="1E6083"/>
              </a:gs>
              <a:gs pos="100000">
                <a:srgbClr val="24335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AnLar and Westat logos">
            <a:extLst>
              <a:ext uri="{FF2B5EF4-FFF2-40B4-BE49-F238E27FC236}">
                <a16:creationId xmlns:a16="http://schemas.microsoft.com/office/drawing/2014/main" id="{89A68F6E-4138-4D99-8A0E-E01A45483E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6325699"/>
            <a:ext cx="609600" cy="342900"/>
          </a:xfrm>
          <a:prstGeom prst="rect">
            <a:avLst/>
          </a:prstGeom>
        </p:spPr>
      </p:pic>
    </p:spTree>
    <p:extLst>
      <p:ext uri="{BB962C8B-B14F-4D97-AF65-F5344CB8AC3E}">
        <p14:creationId xmlns:p14="http://schemas.microsoft.com/office/powerpoint/2010/main" val="2885970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6D9EC71-13D4-4770-88C9-149F2F649FCA}"/>
              </a:ext>
            </a:extLst>
          </p:cNvPr>
          <p:cNvSpPr/>
          <p:nvPr userDrawn="1"/>
        </p:nvSpPr>
        <p:spPr>
          <a:xfrm>
            <a:off x="0" y="0"/>
            <a:ext cx="9144000" cy="6858000"/>
          </a:xfrm>
          <a:prstGeom prst="rect">
            <a:avLst/>
          </a:prstGeom>
          <a:gradFill flip="none" rotWithShape="1">
            <a:gsLst>
              <a:gs pos="0">
                <a:srgbClr val="274271"/>
              </a:gs>
              <a:gs pos="100000">
                <a:srgbClr val="1E6993"/>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4800" y="2743200"/>
            <a:ext cx="8458200" cy="990600"/>
          </a:xfrm>
        </p:spPr>
        <p:txBody>
          <a:bodyPr/>
          <a:lstStyle>
            <a:lvl1pPr algn="ctr">
              <a:defRPr>
                <a:solidFill>
                  <a:schemeClr val="bg1"/>
                </a:solidFill>
              </a:defRPr>
            </a:lvl1pPr>
          </a:lstStyle>
          <a:p>
            <a:r>
              <a:rPr kumimoji="0" lang="en-US" dirty="0"/>
              <a:t>Click to edit Master title style</a:t>
            </a:r>
          </a:p>
        </p:txBody>
      </p:sp>
      <p:pic>
        <p:nvPicPr>
          <p:cNvPr id="12" name="Picture 11" descr="AnLar and Westat logos">
            <a:extLst>
              <a:ext uri="{FF2B5EF4-FFF2-40B4-BE49-F238E27FC236}">
                <a16:creationId xmlns:a16="http://schemas.microsoft.com/office/drawing/2014/main" id="{38E044B2-C38A-4077-B131-3C62AECAF7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6325699"/>
            <a:ext cx="609600" cy="342900"/>
          </a:xfrm>
          <a:prstGeom prst="rect">
            <a:avLst/>
          </a:prstGeom>
        </p:spPr>
      </p:pic>
    </p:spTree>
    <p:extLst>
      <p:ext uri="{BB962C8B-B14F-4D97-AF65-F5344CB8AC3E}">
        <p14:creationId xmlns:p14="http://schemas.microsoft.com/office/powerpoint/2010/main" val="4131832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906C765F-E5CA-4560-A809-895B7DD149A4}" type="datetime1">
              <a:rPr lang="en-US" smtClean="0"/>
              <a:t>12/10/18</a:t>
            </a:fld>
            <a:endParaRPr lang="en-US" dirty="0"/>
          </a:p>
        </p:txBody>
      </p:sp>
      <p:sp>
        <p:nvSpPr>
          <p:cNvPr id="13" name="Slide Number Placeholder 12"/>
          <p:cNvSpPr>
            <a:spLocks noGrp="1"/>
          </p:cNvSpPr>
          <p:nvPr>
            <p:ph type="sldNum" sz="quarter" idx="11"/>
          </p:nvPr>
        </p:nvSpPr>
        <p:spPr>
          <a:xfrm>
            <a:off x="0" y="1752600"/>
            <a:ext cx="1295400" cy="701676"/>
          </a:xfrm>
          <a:prstGeom prst="rect">
            <a:avLst/>
          </a:prstGeom>
        </p:spPr>
        <p:txBody>
          <a:bodyPr>
            <a:noAutofit/>
          </a:bodyPr>
          <a:lstStyle>
            <a:lvl1pPr>
              <a:defRPr sz="2400">
                <a:solidFill>
                  <a:srgbClr val="FFFFFF"/>
                </a:solidFill>
              </a:defRPr>
            </a:lvl1pPr>
          </a:lstStyle>
          <a:p>
            <a:fld id="{78FEA6AD-5963-42A3-B799-50DDE2FA9A33}"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1470B57B-6E08-4764-9AAF-340514370180}" type="datetime1">
              <a:rPr lang="en-US" smtClean="0"/>
              <a:t>12/10/18</a:t>
            </a:fld>
            <a:endParaRPr lang="en-US" dirty="0"/>
          </a:p>
        </p:txBody>
      </p:sp>
      <p:sp>
        <p:nvSpPr>
          <p:cNvPr id="10" name="Slide Number Placeholder 9"/>
          <p:cNvSpPr>
            <a:spLocks noGrp="1"/>
          </p:cNvSpPr>
          <p:nvPr>
            <p:ph type="sldNum" sz="quarter" idx="16"/>
          </p:nvPr>
        </p:nvSpPr>
        <p:spPr>
          <a:xfrm>
            <a:off x="0" y="1272222"/>
            <a:ext cx="533400" cy="244476"/>
          </a:xfrm>
          <a:prstGeom prst="rect">
            <a:avLst/>
          </a:prstGeom>
        </p:spPr>
        <p:txBody>
          <a:bodyPr rtlCol="0"/>
          <a:lstStyle/>
          <a:p>
            <a:fld id="{78FEA6AD-5963-42A3-B799-50DDE2FA9A33}"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EB53EC8-76C3-4926-A8D5-342A11A774D5}" type="datetime1">
              <a:rPr lang="en-US" smtClean="0"/>
              <a:t>12/10/18</a:t>
            </a:fld>
            <a:endParaRPr lang="en-US" dirty="0"/>
          </a:p>
        </p:txBody>
      </p:sp>
      <p:sp>
        <p:nvSpPr>
          <p:cNvPr id="12" name="Slide Number Placeholder 11"/>
          <p:cNvSpPr>
            <a:spLocks noGrp="1"/>
          </p:cNvSpPr>
          <p:nvPr>
            <p:ph type="sldNum" sz="quarter" idx="16"/>
          </p:nvPr>
        </p:nvSpPr>
        <p:spPr>
          <a:xfrm>
            <a:off x="0" y="1272222"/>
            <a:ext cx="533400" cy="244476"/>
          </a:xfrm>
          <a:prstGeom prst="rect">
            <a:avLst/>
          </a:prstGeom>
        </p:spPr>
        <p:txBody>
          <a:bodyPr rtlCol="0"/>
          <a:lstStyle/>
          <a:p>
            <a:fld id="{78FEA6AD-5963-42A3-B799-50DDE2FA9A33}"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ED94E3A-4F44-459A-A8C6-0F89DB66A349}" type="datetime1">
              <a:rPr lang="en-US" smtClean="0"/>
              <a:t>12/10/18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fld id="{78FEA6AD-5963-42A3-B799-50DDE2FA9A3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CA15FA-BE17-43B8-9BEB-647B1674F305}" type="datetime1">
              <a:rPr lang="en-US" smtClean="0"/>
              <a:t>12/10/18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a:prstGeom prst="rect">
            <a:avLst/>
          </a:prstGeom>
        </p:spPr>
        <p:txBody>
          <a:bodyPr/>
          <a:lstStyle>
            <a:lvl1pPr>
              <a:defRPr>
                <a:solidFill>
                  <a:schemeClr val="tx2"/>
                </a:solidFill>
              </a:defRPr>
            </a:lvl1pPr>
          </a:lstStyle>
          <a:p>
            <a:fld id="{78FEA6AD-5963-42A3-B799-50DDE2FA9A3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250D039-AEAE-489C-8573-0583CF0EAFB8}" type="datetime1">
              <a:rPr lang="en-US" smtClean="0"/>
              <a:t>12/10/18</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708" r:id="rId3"/>
    <p:sldLayoutId id="2147483709"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rgbClr val="243352"/>
        </a:buClr>
        <a:buSzPct val="100000"/>
        <a:buFont typeface="Arial" panose="020B0604020202020204" pitchFamily="34" charset="0"/>
        <a:buChar char="•"/>
        <a:defRPr kumimoji="0" sz="2900" kern="1200">
          <a:solidFill>
            <a:schemeClr val="tx1"/>
          </a:solidFill>
          <a:latin typeface="+mn-lt"/>
          <a:ea typeface="+mn-ea"/>
          <a:cs typeface="+mn-cs"/>
        </a:defRPr>
      </a:lvl1pPr>
      <a:lvl2pPr marL="640080" indent="-274320" algn="l" rtl="0" eaLnBrk="1" latinLnBrk="0" hangingPunct="1">
        <a:spcBef>
          <a:spcPts val="550"/>
        </a:spcBef>
        <a:buClr>
          <a:srgbClr val="1A88AD"/>
        </a:buClr>
        <a:buSzPct val="80000"/>
        <a:buFont typeface="Arial" panose="020B0604020202020204" pitchFamily="34" charset="0"/>
        <a:buChar char="•"/>
        <a:defRPr kumimoji="0" sz="2600" kern="1200">
          <a:solidFill>
            <a:schemeClr val="tx1"/>
          </a:solidFill>
          <a:latin typeface="+mn-lt"/>
          <a:ea typeface="+mn-ea"/>
          <a:cs typeface="+mn-cs"/>
        </a:defRPr>
      </a:lvl2pPr>
      <a:lvl3pPr marL="914400" indent="-228600" algn="l" rtl="0" eaLnBrk="1" latinLnBrk="0" hangingPunct="1">
        <a:spcBef>
          <a:spcPts val="500"/>
        </a:spcBef>
        <a:buClr>
          <a:srgbClr val="4ABCE4"/>
        </a:buClr>
        <a:buSzPct val="75000"/>
        <a:buFont typeface="Wingdings" panose="05000000000000000000" pitchFamily="2" charset="2"/>
        <a:buChar char="§"/>
        <a:defRPr kumimoji="0" sz="2300" kern="1200">
          <a:solidFill>
            <a:schemeClr val="tx1"/>
          </a:solidFill>
          <a:latin typeface="+mn-lt"/>
          <a:ea typeface="+mn-ea"/>
          <a:cs typeface="+mn-cs"/>
        </a:defRPr>
      </a:lvl3pPr>
      <a:lvl4pPr marL="1371600" indent="-228600" algn="l" rtl="0" eaLnBrk="1" latinLnBrk="0" hangingPunct="1">
        <a:spcBef>
          <a:spcPts val="400"/>
        </a:spcBef>
        <a:buClr>
          <a:srgbClr val="87D2ED"/>
        </a:buClr>
        <a:buSzPct val="75000"/>
        <a:buFont typeface="Wingdings" panose="05000000000000000000" pitchFamily="2" charset="2"/>
        <a:buChar char="§"/>
        <a:defRPr kumimoji="0" sz="2000" kern="1200">
          <a:solidFill>
            <a:schemeClr val="tx1"/>
          </a:solidFill>
          <a:latin typeface="+mn-lt"/>
          <a:ea typeface="+mn-ea"/>
          <a:cs typeface="+mn-cs"/>
        </a:defRPr>
      </a:lvl4pPr>
      <a:lvl5pPr marL="1828800" indent="-228600" algn="l" rtl="0" eaLnBrk="1" latinLnBrk="0" hangingPunct="1">
        <a:spcBef>
          <a:spcPts val="400"/>
        </a:spcBef>
        <a:buClr>
          <a:srgbClr val="243352"/>
        </a:buClr>
        <a:buSzPct val="50000"/>
        <a:buFont typeface="Arial" panose="020B0604020202020204" pitchFamily="34" charset="0"/>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14.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mailto:paybackobligation@ed.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paybackobligations@ed.gov"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paybackobligation@ed.gov"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dp.ed.gov/OI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paybackobligations@ed.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paybackobligations@ed.gov"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mailto:paybackobligations@ed.gov"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pple.com/ios/app-store/"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hyperlink" Target="https://play.google.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hyperlink" Target="https://pdp.ed.gov/OIE"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4343400" cy="3886200"/>
          </a:xfrm>
        </p:spPr>
        <p:txBody>
          <a:bodyPr>
            <a:noAutofit/>
          </a:bodyPr>
          <a:lstStyle/>
          <a:p>
            <a:r>
              <a:rPr lang="en-US" sz="3200" dirty="0">
                <a:solidFill>
                  <a:schemeClr val="tx1"/>
                </a:solidFill>
              </a:rPr>
              <a:t>Professional Development Program Data Collection System (PDPDCS)</a:t>
            </a:r>
            <a:br>
              <a:rPr lang="en-US" sz="3200" dirty="0">
                <a:solidFill>
                  <a:schemeClr val="tx1"/>
                </a:solidFill>
              </a:rPr>
            </a:br>
            <a:br>
              <a:rPr lang="en-US" sz="2800" dirty="0">
                <a:solidFill>
                  <a:schemeClr val="tx1"/>
                </a:solidFill>
              </a:rPr>
            </a:br>
            <a:r>
              <a:rPr lang="en-US" sz="2400" dirty="0">
                <a:solidFill>
                  <a:schemeClr val="tx1"/>
                </a:solidFill>
                <a:latin typeface="+mn-lt"/>
              </a:rPr>
              <a:t>Using Multifactor authentication </a:t>
            </a:r>
            <a:br>
              <a:rPr lang="en-US" sz="3200" dirty="0">
                <a:solidFill>
                  <a:schemeClr val="tx1"/>
                </a:solidFill>
              </a:rPr>
            </a:br>
            <a:endParaRPr lang="en-US" sz="1200" dirty="0">
              <a:solidFill>
                <a:schemeClr val="tx1"/>
              </a:solidFill>
            </a:endParaRPr>
          </a:p>
        </p:txBody>
      </p:sp>
    </p:spTree>
    <p:extLst>
      <p:ext uri="{BB962C8B-B14F-4D97-AF65-F5344CB8AC3E}">
        <p14:creationId xmlns:p14="http://schemas.microsoft.com/office/powerpoint/2010/main" val="2580597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a:bodyPr>
          <a:lstStyle/>
          <a:p>
            <a:r>
              <a:rPr lang="en-US" sz="4000" dirty="0"/>
              <a:t>Enrolling in MFA for the PDPDCS</a:t>
            </a:r>
            <a:endParaRPr lang="en-US" altLang="en-US" sz="4000" dirty="0"/>
          </a:p>
        </p:txBody>
      </p:sp>
      <p:sp>
        <p:nvSpPr>
          <p:cNvPr id="13315" name="Content Placeholder 2"/>
          <p:cNvSpPr>
            <a:spLocks noGrp="1"/>
          </p:cNvSpPr>
          <p:nvPr>
            <p:ph sz="quarter" idx="1"/>
          </p:nvPr>
        </p:nvSpPr>
        <p:spPr/>
        <p:txBody>
          <a:bodyPr/>
          <a:lstStyle/>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lnSpc>
                <a:spcPct val="80000"/>
              </a:lnSpc>
            </a:pPr>
            <a:fld id="{AE6E70B3-7E58-428A-BAD4-B840F2CA730D}" type="slidenum">
              <a:rPr lang="en-US" altLang="en-US" sz="1200">
                <a:solidFill>
                  <a:srgbClr val="FFFFFF"/>
                </a:solidFill>
              </a:rPr>
              <a:pPr eaLnBrk="1" hangingPunct="1">
                <a:lnSpc>
                  <a:spcPct val="80000"/>
                </a:lnSpc>
              </a:pPr>
              <a:t>10</a:t>
            </a:fld>
            <a:endParaRPr lang="en-US" altLang="en-US" sz="1200">
              <a:solidFill>
                <a:srgbClr val="FFFFFF"/>
              </a:solidFill>
            </a:endParaRPr>
          </a:p>
        </p:txBody>
      </p:sp>
      <p:sp>
        <p:nvSpPr>
          <p:cNvPr id="13316" name="Content Placeholder 3"/>
          <p:cNvSpPr>
            <a:spLocks noGrp="1"/>
          </p:cNvSpPr>
          <p:nvPr>
            <p:ph sz="half" idx="4294967295"/>
          </p:nvPr>
        </p:nvSpPr>
        <p:spPr>
          <a:xfrm>
            <a:off x="495300" y="1524000"/>
            <a:ext cx="8153400" cy="4572000"/>
          </a:xfrm>
        </p:spPr>
        <p:txBody>
          <a:bodyPr/>
          <a:lstStyle/>
          <a:p>
            <a:pPr marL="0" indent="0">
              <a:spcAft>
                <a:spcPts val="600"/>
              </a:spcAft>
              <a:buNone/>
            </a:pPr>
            <a:r>
              <a:rPr lang="en-US" sz="2800" b="1" dirty="0"/>
              <a:t>4.  </a:t>
            </a:r>
            <a:r>
              <a:rPr lang="en-US" sz="2800" dirty="0">
                <a:latin typeface="+mj-lt"/>
              </a:rPr>
              <a:t>Open the enrollment page</a:t>
            </a:r>
          </a:p>
          <a:p>
            <a:pPr>
              <a:spcAft>
                <a:spcPts val="600"/>
              </a:spcAft>
            </a:pPr>
            <a:r>
              <a:rPr lang="en-US" sz="2000" dirty="0"/>
              <a:t>When you login, you will be directed to the </a:t>
            </a:r>
            <a:r>
              <a:rPr lang="en-US" sz="2000" b="1" dirty="0"/>
              <a:t>enrollment page</a:t>
            </a:r>
          </a:p>
          <a:p>
            <a:pPr>
              <a:spcAft>
                <a:spcPts val="600"/>
              </a:spcAft>
            </a:pPr>
            <a:r>
              <a:rPr lang="en-US" sz="2000" dirty="0"/>
              <a:t>The enrollment page will </a:t>
            </a:r>
            <a:br>
              <a:rPr lang="en-US" sz="2000" dirty="0"/>
            </a:br>
            <a:r>
              <a:rPr lang="en-US" sz="2000" dirty="0"/>
              <a:t>include a QR code and a </a:t>
            </a:r>
            <a:br>
              <a:rPr lang="en-US" sz="2000" dirty="0"/>
            </a:br>
            <a:r>
              <a:rPr lang="en-US" sz="2000" dirty="0"/>
              <a:t>place to enter the code </a:t>
            </a:r>
            <a:br>
              <a:rPr lang="en-US" sz="2000" dirty="0"/>
            </a:br>
            <a:r>
              <a:rPr lang="en-US" sz="2000" dirty="0"/>
              <a:t>generated by your Google </a:t>
            </a:r>
            <a:br>
              <a:rPr lang="en-US" sz="2000" dirty="0"/>
            </a:br>
            <a:r>
              <a:rPr lang="en-US" sz="2000" dirty="0"/>
              <a:t>Authenticator app</a:t>
            </a:r>
          </a:p>
          <a:p>
            <a:pPr marL="457200" indent="-457200">
              <a:spcAft>
                <a:spcPts val="600"/>
              </a:spcAft>
              <a:buFont typeface="+mj-lt"/>
              <a:buAutoNum type="arabicPeriod" startAt="2"/>
            </a:pPr>
            <a:endParaRPr lang="en-US" sz="2000" b="1" dirty="0"/>
          </a:p>
        </p:txBody>
      </p:sp>
      <p:pic>
        <p:nvPicPr>
          <p:cNvPr id="10" name="Picture 9">
            <a:extLst>
              <a:ext uri="{FF2B5EF4-FFF2-40B4-BE49-F238E27FC236}">
                <a16:creationId xmlns:a16="http://schemas.microsoft.com/office/drawing/2014/main" id="{C0BF6DA9-1C34-492F-BE77-3852F8351EA5}"/>
              </a:ext>
            </a:extLst>
          </p:cNvPr>
          <p:cNvPicPr>
            <a:picLocks noChangeAspect="1"/>
          </p:cNvPicPr>
          <p:nvPr/>
        </p:nvPicPr>
        <p:blipFill>
          <a:blip r:embed="rId3"/>
          <a:stretch>
            <a:fillRect/>
          </a:stretch>
        </p:blipFill>
        <p:spPr>
          <a:xfrm>
            <a:off x="4207998" y="3352800"/>
            <a:ext cx="4625340" cy="2578315"/>
          </a:xfrm>
          <a:prstGeom prst="rect">
            <a:avLst/>
          </a:prstGeom>
          <a:ln>
            <a:solidFill>
              <a:srgbClr val="243352"/>
            </a:solidFill>
          </a:ln>
        </p:spPr>
      </p:pic>
    </p:spTree>
    <p:extLst>
      <p:ext uri="{BB962C8B-B14F-4D97-AF65-F5344CB8AC3E}">
        <p14:creationId xmlns:p14="http://schemas.microsoft.com/office/powerpoint/2010/main" val="3532492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2D53FF50-5831-4D37-A61E-76F1B5F69728}"/>
              </a:ext>
            </a:extLst>
          </p:cNvPr>
          <p:cNvPicPr>
            <a:picLocks noChangeAspect="1"/>
          </p:cNvPicPr>
          <p:nvPr/>
        </p:nvPicPr>
        <p:blipFill>
          <a:blip r:embed="rId3"/>
          <a:stretch>
            <a:fillRect/>
          </a:stretch>
        </p:blipFill>
        <p:spPr>
          <a:xfrm>
            <a:off x="6105686" y="3262980"/>
            <a:ext cx="2885914" cy="2786071"/>
          </a:xfrm>
          <a:prstGeom prst="rect">
            <a:avLst/>
          </a:prstGeom>
        </p:spPr>
      </p:pic>
      <p:sp>
        <p:nvSpPr>
          <p:cNvPr id="13314" name="Title 1"/>
          <p:cNvSpPr>
            <a:spLocks noGrp="1"/>
          </p:cNvSpPr>
          <p:nvPr>
            <p:ph type="title"/>
          </p:nvPr>
        </p:nvSpPr>
        <p:spPr/>
        <p:txBody>
          <a:bodyPr>
            <a:normAutofit/>
          </a:bodyPr>
          <a:lstStyle/>
          <a:p>
            <a:r>
              <a:rPr lang="en-US" sz="4000" dirty="0"/>
              <a:t>Enrolling in MFA for the PDPDCS</a:t>
            </a:r>
            <a:endParaRPr lang="en-US" altLang="en-US" sz="4000" dirty="0"/>
          </a:p>
        </p:txBody>
      </p:sp>
      <p:sp>
        <p:nvSpPr>
          <p:cNvPr id="13315" name="Content Placeholder 2"/>
          <p:cNvSpPr>
            <a:spLocks noGrp="1"/>
          </p:cNvSpPr>
          <p:nvPr>
            <p:ph sz="quarter" idx="1"/>
          </p:nvPr>
        </p:nvSpPr>
        <p:spPr/>
        <p:txBody>
          <a:bodyPr/>
          <a:lstStyle/>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lnSpc>
                <a:spcPct val="80000"/>
              </a:lnSpc>
            </a:pPr>
            <a:fld id="{AE6E70B3-7E58-428A-BAD4-B840F2CA730D}" type="slidenum">
              <a:rPr lang="en-US" altLang="en-US" sz="1200">
                <a:solidFill>
                  <a:srgbClr val="FFFFFF"/>
                </a:solidFill>
              </a:rPr>
              <a:pPr eaLnBrk="1" hangingPunct="1">
                <a:lnSpc>
                  <a:spcPct val="80000"/>
                </a:lnSpc>
              </a:pPr>
              <a:t>11</a:t>
            </a:fld>
            <a:endParaRPr lang="en-US" altLang="en-US" sz="1200">
              <a:solidFill>
                <a:srgbClr val="FFFFFF"/>
              </a:solidFill>
            </a:endParaRPr>
          </a:p>
        </p:txBody>
      </p:sp>
      <p:sp>
        <p:nvSpPr>
          <p:cNvPr id="13316" name="Content Placeholder 3"/>
          <p:cNvSpPr>
            <a:spLocks noGrp="1"/>
          </p:cNvSpPr>
          <p:nvPr>
            <p:ph sz="half" idx="4294967295"/>
          </p:nvPr>
        </p:nvSpPr>
        <p:spPr>
          <a:xfrm>
            <a:off x="515814" y="1500499"/>
            <a:ext cx="3810000" cy="4572000"/>
          </a:xfrm>
        </p:spPr>
        <p:txBody>
          <a:bodyPr/>
          <a:lstStyle/>
          <a:p>
            <a:pPr marL="346075" indent="-346075" fontAlgn="base">
              <a:buNone/>
            </a:pPr>
            <a:r>
              <a:rPr lang="en-US" sz="2800" dirty="0">
                <a:latin typeface="+mj-lt"/>
              </a:rPr>
              <a:t>5. Pair the app and PDPDCS</a:t>
            </a:r>
          </a:p>
          <a:p>
            <a:pPr marL="627063" indent="-287338" fontAlgn="base"/>
            <a:r>
              <a:rPr lang="en-US" sz="2000" dirty="0"/>
              <a:t>Open the Google Authenticator app on your smartphone </a:t>
            </a:r>
          </a:p>
          <a:p>
            <a:pPr marL="627063" indent="-287338" fontAlgn="base"/>
            <a:r>
              <a:rPr lang="en-US" sz="2100" dirty="0"/>
              <a:t>Click the + button on the app to add the PDPDCS website </a:t>
            </a:r>
          </a:p>
          <a:p>
            <a:pPr marL="627063" indent="-287338" fontAlgn="base"/>
            <a:r>
              <a:rPr lang="en-US" sz="2100" dirty="0"/>
              <a:t>Scan the QR Code from the PDPDCS website enroll page on the enroll page with your cellphone</a:t>
            </a:r>
          </a:p>
        </p:txBody>
      </p:sp>
      <p:pic>
        <p:nvPicPr>
          <p:cNvPr id="9" name="Picture 2" descr="https://lh4.googleusercontent.com/4eu4-Wx3cNwXODuxz6AC_7Lrbj1n7cFjZAqpYLDA-1dsjWWpc4U-2ZcXulA73eqkQlRoT0EmLquFI1GZbUfmLfwA-V4uOOW3YqDiyAgUdiKj_MSA2YX_3EHIt_14cEa_a1Q2sUiRJRCy4WLEvA">
            <a:extLst>
              <a:ext uri="{FF2B5EF4-FFF2-40B4-BE49-F238E27FC236}">
                <a16:creationId xmlns:a16="http://schemas.microsoft.com/office/drawing/2014/main" id="{191F3807-83FD-4F3C-9004-F86E298A076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5313" y="1524000"/>
            <a:ext cx="1864727" cy="3132016"/>
          </a:xfrm>
          <a:prstGeom prst="rect">
            <a:avLst/>
          </a:prstGeom>
          <a:noFill/>
          <a:ln>
            <a:solidFill>
              <a:srgbClr val="243352"/>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3202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a:bodyPr>
          <a:lstStyle/>
          <a:p>
            <a:r>
              <a:rPr lang="en-US" sz="4000" dirty="0"/>
              <a:t>Enrolling in MFA for the PDPDCS</a:t>
            </a:r>
            <a:endParaRPr lang="en-US" altLang="en-US" sz="4000" dirty="0"/>
          </a:p>
        </p:txBody>
      </p:sp>
      <p:sp>
        <p:nvSpPr>
          <p:cNvPr id="13315" name="Content Placeholder 2"/>
          <p:cNvSpPr>
            <a:spLocks noGrp="1"/>
          </p:cNvSpPr>
          <p:nvPr>
            <p:ph sz="quarter" idx="1"/>
          </p:nvPr>
        </p:nvSpPr>
        <p:spPr>
          <a:xfrm>
            <a:off x="152400" y="1600200"/>
            <a:ext cx="8153400" cy="4495800"/>
          </a:xfrm>
        </p:spPr>
        <p:txBody>
          <a:bodyPr/>
          <a:lstStyle/>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lnSpc>
                <a:spcPct val="80000"/>
              </a:lnSpc>
            </a:pPr>
            <a:fld id="{AE6E70B3-7E58-428A-BAD4-B840F2CA730D}" type="slidenum">
              <a:rPr lang="en-US" altLang="en-US" sz="1200">
                <a:solidFill>
                  <a:srgbClr val="FFFFFF"/>
                </a:solidFill>
              </a:rPr>
              <a:pPr eaLnBrk="1" hangingPunct="1">
                <a:lnSpc>
                  <a:spcPct val="80000"/>
                </a:lnSpc>
              </a:pPr>
              <a:t>12</a:t>
            </a:fld>
            <a:endParaRPr lang="en-US" altLang="en-US" sz="1200">
              <a:solidFill>
                <a:srgbClr val="FFFFFF"/>
              </a:solidFill>
            </a:endParaRPr>
          </a:p>
        </p:txBody>
      </p:sp>
      <p:sp>
        <p:nvSpPr>
          <p:cNvPr id="13316" name="Content Placeholder 3"/>
          <p:cNvSpPr>
            <a:spLocks noGrp="1"/>
          </p:cNvSpPr>
          <p:nvPr>
            <p:ph sz="half" idx="4294967295"/>
          </p:nvPr>
        </p:nvSpPr>
        <p:spPr>
          <a:xfrm>
            <a:off x="504089" y="1518144"/>
            <a:ext cx="8405869" cy="4495800"/>
          </a:xfrm>
        </p:spPr>
        <p:txBody>
          <a:bodyPr>
            <a:normAutofit/>
          </a:bodyPr>
          <a:lstStyle/>
          <a:p>
            <a:pPr marL="0" indent="0" fontAlgn="base">
              <a:buNone/>
            </a:pPr>
            <a:r>
              <a:rPr lang="en-US" sz="2800" dirty="0">
                <a:latin typeface="+mj-lt"/>
              </a:rPr>
              <a:t>6. Enter code in the app</a:t>
            </a:r>
          </a:p>
          <a:p>
            <a:pPr fontAlgn="base"/>
            <a:r>
              <a:rPr lang="en-US" sz="2000" dirty="0"/>
              <a:t>Enter the code generated by the Google Authenticator app into the PDPDCS enroll page and click “Validate”</a:t>
            </a:r>
          </a:p>
          <a:p>
            <a:pPr fontAlgn="base"/>
            <a:r>
              <a:rPr lang="en-US" sz="2000" dirty="0"/>
              <a:t>Remember to enter the code quickly as each code is only valid for 30 seconds. As soon as another code is generated, the preceding one becomes invalid</a:t>
            </a:r>
          </a:p>
        </p:txBody>
      </p:sp>
      <p:pic>
        <p:nvPicPr>
          <p:cNvPr id="13" name="Picture 12">
            <a:extLst>
              <a:ext uri="{FF2B5EF4-FFF2-40B4-BE49-F238E27FC236}">
                <a16:creationId xmlns:a16="http://schemas.microsoft.com/office/drawing/2014/main" id="{3AF36D4F-4E14-42DC-8A44-A0C9269A40C6}"/>
              </a:ext>
            </a:extLst>
          </p:cNvPr>
          <p:cNvPicPr>
            <a:picLocks noChangeAspect="1"/>
          </p:cNvPicPr>
          <p:nvPr/>
        </p:nvPicPr>
        <p:blipFill>
          <a:blip r:embed="rId3"/>
          <a:stretch>
            <a:fillRect/>
          </a:stretch>
        </p:blipFill>
        <p:spPr>
          <a:xfrm>
            <a:off x="2201434" y="3743712"/>
            <a:ext cx="1532366" cy="2277937"/>
          </a:xfrm>
          <a:prstGeom prst="rect">
            <a:avLst/>
          </a:prstGeom>
          <a:ln>
            <a:solidFill>
              <a:srgbClr val="243352"/>
            </a:solidFill>
          </a:ln>
        </p:spPr>
      </p:pic>
      <p:sp>
        <p:nvSpPr>
          <p:cNvPr id="2" name="Arrow: Right 1">
            <a:extLst>
              <a:ext uri="{FF2B5EF4-FFF2-40B4-BE49-F238E27FC236}">
                <a16:creationId xmlns:a16="http://schemas.microsoft.com/office/drawing/2014/main" id="{B937D3C4-77D2-4229-B2FB-97F828EF91CC}"/>
              </a:ext>
            </a:extLst>
          </p:cNvPr>
          <p:cNvSpPr/>
          <p:nvPr/>
        </p:nvSpPr>
        <p:spPr>
          <a:xfrm>
            <a:off x="622106" y="3886200"/>
            <a:ext cx="1532365" cy="609600"/>
          </a:xfrm>
          <a:prstGeom prst="rightArrow">
            <a:avLst/>
          </a:prstGeom>
          <a:solidFill>
            <a:srgbClr val="55C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latin typeface="+mj-lt"/>
              </a:rPr>
              <a:t>6 digit code</a:t>
            </a:r>
          </a:p>
        </p:txBody>
      </p:sp>
      <p:pic>
        <p:nvPicPr>
          <p:cNvPr id="9" name="Picture 8">
            <a:extLst>
              <a:ext uri="{FF2B5EF4-FFF2-40B4-BE49-F238E27FC236}">
                <a16:creationId xmlns:a16="http://schemas.microsoft.com/office/drawing/2014/main" id="{D77110C9-ED32-405E-8113-652B8FF65734}"/>
              </a:ext>
            </a:extLst>
          </p:cNvPr>
          <p:cNvPicPr>
            <a:picLocks noChangeAspect="1"/>
          </p:cNvPicPr>
          <p:nvPr/>
        </p:nvPicPr>
        <p:blipFill rotWithShape="1">
          <a:blip r:embed="rId4"/>
          <a:srcRect r="33827"/>
          <a:stretch/>
        </p:blipFill>
        <p:spPr>
          <a:xfrm>
            <a:off x="4904919" y="3836492"/>
            <a:ext cx="2430589" cy="2047488"/>
          </a:xfrm>
          <a:prstGeom prst="rect">
            <a:avLst/>
          </a:prstGeom>
          <a:ln>
            <a:solidFill>
              <a:schemeClr val="bg1"/>
            </a:solidFill>
          </a:ln>
        </p:spPr>
      </p:pic>
      <p:pic>
        <p:nvPicPr>
          <p:cNvPr id="11" name="Picture 10">
            <a:extLst>
              <a:ext uri="{FF2B5EF4-FFF2-40B4-BE49-F238E27FC236}">
                <a16:creationId xmlns:a16="http://schemas.microsoft.com/office/drawing/2014/main" id="{A34CAECA-0B4A-47A8-B4AD-8FC85D82486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9091"/>
          <a:stretch/>
        </p:blipFill>
        <p:spPr>
          <a:xfrm>
            <a:off x="3962400" y="3505200"/>
            <a:ext cx="4372777" cy="2593311"/>
          </a:xfrm>
          <a:prstGeom prst="rect">
            <a:avLst/>
          </a:prstGeom>
        </p:spPr>
      </p:pic>
      <p:sp>
        <p:nvSpPr>
          <p:cNvPr id="10" name="Arrow: Left 9">
            <a:extLst>
              <a:ext uri="{FF2B5EF4-FFF2-40B4-BE49-F238E27FC236}">
                <a16:creationId xmlns:a16="http://schemas.microsoft.com/office/drawing/2014/main" id="{DCFF86A7-D059-4438-AB36-FE03F335A190}"/>
              </a:ext>
            </a:extLst>
          </p:cNvPr>
          <p:cNvSpPr/>
          <p:nvPr/>
        </p:nvSpPr>
        <p:spPr>
          <a:xfrm>
            <a:off x="7158666" y="5298834"/>
            <a:ext cx="1725798" cy="671314"/>
          </a:xfrm>
          <a:prstGeom prst="leftArrow">
            <a:avLst>
              <a:gd name="adj1" fmla="val 50000"/>
              <a:gd name="adj2" fmla="val 41156"/>
            </a:avLst>
          </a:prstGeom>
          <a:solidFill>
            <a:srgbClr val="55C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latin typeface="+mj-lt"/>
              </a:rPr>
              <a:t>Enter code here</a:t>
            </a:r>
          </a:p>
        </p:txBody>
      </p:sp>
    </p:spTree>
    <p:extLst>
      <p:ext uri="{BB962C8B-B14F-4D97-AF65-F5344CB8AC3E}">
        <p14:creationId xmlns:p14="http://schemas.microsoft.com/office/powerpoint/2010/main" val="2752043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04800" y="212724"/>
            <a:ext cx="8153400" cy="990600"/>
          </a:xfrm>
        </p:spPr>
        <p:txBody>
          <a:bodyPr>
            <a:normAutofit/>
          </a:bodyPr>
          <a:lstStyle/>
          <a:p>
            <a:r>
              <a:rPr lang="en-US" sz="4000" dirty="0"/>
              <a:t>Enrolling in MFA for the PDPDCS</a:t>
            </a:r>
            <a:endParaRPr lang="en-US" altLang="en-US" sz="4000" dirty="0"/>
          </a:p>
        </p:txBody>
      </p:sp>
      <p:sp>
        <p:nvSpPr>
          <p:cNvPr id="13315" name="Content Placeholder 2"/>
          <p:cNvSpPr>
            <a:spLocks noGrp="1"/>
          </p:cNvSpPr>
          <p:nvPr>
            <p:ph sz="quarter" idx="1"/>
          </p:nvPr>
        </p:nvSpPr>
        <p:spPr/>
        <p:txBody>
          <a:bodyPr/>
          <a:lstStyle/>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lnSpc>
                <a:spcPct val="80000"/>
              </a:lnSpc>
            </a:pPr>
            <a:fld id="{AE6E70B3-7E58-428A-BAD4-B840F2CA730D}" type="slidenum">
              <a:rPr lang="en-US" altLang="en-US" sz="1200">
                <a:solidFill>
                  <a:srgbClr val="FFFFFF"/>
                </a:solidFill>
              </a:rPr>
              <a:pPr eaLnBrk="1" hangingPunct="1">
                <a:lnSpc>
                  <a:spcPct val="80000"/>
                </a:lnSpc>
              </a:pPr>
              <a:t>13</a:t>
            </a:fld>
            <a:endParaRPr lang="en-US" altLang="en-US" sz="1200">
              <a:solidFill>
                <a:srgbClr val="FFFFFF"/>
              </a:solidFill>
            </a:endParaRPr>
          </a:p>
        </p:txBody>
      </p:sp>
      <p:sp>
        <p:nvSpPr>
          <p:cNvPr id="13316" name="Content Placeholder 3"/>
          <p:cNvSpPr>
            <a:spLocks noGrp="1"/>
          </p:cNvSpPr>
          <p:nvPr>
            <p:ph sz="half" idx="4294967295"/>
          </p:nvPr>
        </p:nvSpPr>
        <p:spPr>
          <a:xfrm>
            <a:off x="495300" y="1524000"/>
            <a:ext cx="8153400" cy="4572000"/>
          </a:xfrm>
        </p:spPr>
        <p:txBody>
          <a:bodyPr>
            <a:normAutofit fontScale="92500" lnSpcReduction="10000"/>
          </a:bodyPr>
          <a:lstStyle/>
          <a:p>
            <a:pPr marL="0" indent="0" fontAlgn="base">
              <a:buNone/>
            </a:pPr>
            <a:r>
              <a:rPr lang="en-US" sz="3600" b="1" dirty="0">
                <a:solidFill>
                  <a:srgbClr val="92D050"/>
                </a:solidFill>
                <a:latin typeface="+mj-lt"/>
                <a:cs typeface="Calibri" panose="020F0502020204030204" pitchFamily="34" charset="0"/>
              </a:rPr>
              <a:t>SUCCESS!  </a:t>
            </a:r>
          </a:p>
          <a:p>
            <a:pPr marL="0" indent="0" fontAlgn="base">
              <a:spcBef>
                <a:spcPts val="1200"/>
              </a:spcBef>
              <a:spcAft>
                <a:spcPts val="600"/>
              </a:spcAft>
              <a:buNone/>
            </a:pPr>
            <a:r>
              <a:rPr lang="en-US" sz="2800" dirty="0">
                <a:latin typeface="+mj-lt"/>
                <a:cs typeface="Calibri" panose="020F0502020204030204" pitchFamily="34" charset="0"/>
              </a:rPr>
              <a:t>If all steps were completed correctly, y</a:t>
            </a:r>
            <a:r>
              <a:rPr lang="en-US" sz="2800" dirty="0">
                <a:latin typeface="+mj-lt"/>
              </a:rPr>
              <a:t>ou should now have access to the PDPDCS!</a:t>
            </a:r>
          </a:p>
          <a:p>
            <a:pPr marL="0" indent="0" fontAlgn="base">
              <a:spcBef>
                <a:spcPts val="1200"/>
              </a:spcBef>
              <a:spcAft>
                <a:spcPts val="600"/>
              </a:spcAft>
              <a:buNone/>
            </a:pPr>
            <a:r>
              <a:rPr lang="en-US" sz="2800" dirty="0">
                <a:latin typeface="+mj-lt"/>
              </a:rPr>
              <a:t>If you are not able to enroll successfully, contact the PDPDCS Help Desk:</a:t>
            </a:r>
          </a:p>
          <a:p>
            <a:pPr marL="0" indent="0" algn="ctr" fontAlgn="base">
              <a:spcBef>
                <a:spcPts val="1200"/>
              </a:spcBef>
              <a:spcAft>
                <a:spcPts val="600"/>
              </a:spcAft>
              <a:buNone/>
            </a:pPr>
            <a:r>
              <a:rPr lang="en-US" sz="2800" dirty="0">
                <a:latin typeface="+mj-lt"/>
              </a:rPr>
              <a:t>Support available from 8 am to 8 pm EST</a:t>
            </a:r>
          </a:p>
          <a:p>
            <a:pPr marL="0" indent="0" algn="ctr" fontAlgn="base">
              <a:buNone/>
            </a:pPr>
            <a:r>
              <a:rPr lang="en-US" sz="2800" dirty="0">
                <a:latin typeface="+mj-lt"/>
              </a:rPr>
              <a:t>Monday through Friday</a:t>
            </a:r>
          </a:p>
          <a:p>
            <a:pPr marL="0" indent="0" algn="ctr" fontAlgn="base">
              <a:buNone/>
            </a:pPr>
            <a:r>
              <a:rPr lang="en-US" sz="2800" dirty="0">
                <a:latin typeface="+mj-lt"/>
              </a:rPr>
              <a:t>1-888-884-7110</a:t>
            </a:r>
          </a:p>
          <a:p>
            <a:pPr marL="0" indent="0" algn="ctr" fontAlgn="base">
              <a:buNone/>
            </a:pPr>
            <a:r>
              <a:rPr lang="en-US" sz="2800" dirty="0" err="1">
                <a:latin typeface="+mj-lt"/>
              </a:rPr>
              <a:t>paybackobligations@ed.gov</a:t>
            </a:r>
            <a:endParaRPr lang="en-US" sz="2800" dirty="0">
              <a:latin typeface="+mj-lt"/>
            </a:endParaRPr>
          </a:p>
          <a:p>
            <a:pPr marL="0" indent="0" fontAlgn="base">
              <a:buNone/>
            </a:pPr>
            <a:endParaRPr lang="en-US" sz="2800" dirty="0">
              <a:latin typeface="+mj-lt"/>
            </a:endParaRPr>
          </a:p>
          <a:p>
            <a:pPr marL="0" indent="0" fontAlgn="base">
              <a:buNone/>
            </a:pPr>
            <a:endParaRPr lang="en-US" sz="2800" dirty="0">
              <a:latin typeface="+mj-lt"/>
            </a:endParaRPr>
          </a:p>
        </p:txBody>
      </p:sp>
    </p:spTree>
    <p:extLst>
      <p:ext uri="{BB962C8B-B14F-4D97-AF65-F5344CB8AC3E}">
        <p14:creationId xmlns:p14="http://schemas.microsoft.com/office/powerpoint/2010/main" val="4123308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B9090-507C-4270-9286-E5BA1FC18163}"/>
              </a:ext>
            </a:extLst>
          </p:cNvPr>
          <p:cNvSpPr>
            <a:spLocks noGrp="1"/>
          </p:cNvSpPr>
          <p:nvPr>
            <p:ph type="title"/>
          </p:nvPr>
        </p:nvSpPr>
        <p:spPr>
          <a:xfrm>
            <a:off x="304799" y="228600"/>
            <a:ext cx="8605159" cy="990600"/>
          </a:xfrm>
        </p:spPr>
        <p:txBody>
          <a:bodyPr>
            <a:normAutofit fontScale="90000"/>
          </a:bodyPr>
          <a:lstStyle/>
          <a:p>
            <a:r>
              <a:rPr lang="en-US" dirty="0"/>
              <a:t>Signing into the PDPDCS in the Future</a:t>
            </a:r>
          </a:p>
        </p:txBody>
      </p:sp>
      <p:sp>
        <p:nvSpPr>
          <p:cNvPr id="3" name="Content Placeholder 2">
            <a:extLst>
              <a:ext uri="{FF2B5EF4-FFF2-40B4-BE49-F238E27FC236}">
                <a16:creationId xmlns:a16="http://schemas.microsoft.com/office/drawing/2014/main" id="{D5D24B7F-0748-44CB-A492-4ED89D83C9B0}"/>
              </a:ext>
            </a:extLst>
          </p:cNvPr>
          <p:cNvSpPr>
            <a:spLocks noGrp="1"/>
          </p:cNvSpPr>
          <p:nvPr>
            <p:ph sz="quarter" idx="1"/>
          </p:nvPr>
        </p:nvSpPr>
        <p:spPr/>
        <p:txBody>
          <a:bodyPr>
            <a:normAutofit fontScale="92500" lnSpcReduction="10000"/>
          </a:bodyPr>
          <a:lstStyle/>
          <a:p>
            <a:pPr marL="0" indent="0" fontAlgn="base">
              <a:buNone/>
            </a:pPr>
            <a:r>
              <a:rPr lang="en-US" sz="3200" dirty="0"/>
              <a:t>Each time you sign into the PDPDCS from any device you will need to complete these 3 steps:</a:t>
            </a:r>
          </a:p>
          <a:p>
            <a:pPr marL="514350" indent="-514350" fontAlgn="base">
              <a:buFont typeface="+mj-lt"/>
              <a:buAutoNum type="arabicPeriod"/>
            </a:pPr>
            <a:r>
              <a:rPr lang="en-US" sz="2800" dirty="0"/>
              <a:t>Enter your username and password in the PDPDCS</a:t>
            </a:r>
          </a:p>
          <a:p>
            <a:pPr marL="514350" indent="-514350" fontAlgn="base">
              <a:buFont typeface="+mj-lt"/>
              <a:buAutoNum type="arabicPeriod"/>
            </a:pPr>
            <a:r>
              <a:rPr lang="en-US" sz="2800" dirty="0"/>
              <a:t>Open the Google Authenticator app on your smartphone and take note of the 6 digit security code generated by the app*</a:t>
            </a:r>
          </a:p>
          <a:p>
            <a:pPr marL="514350" indent="-514350" fontAlgn="base">
              <a:buFont typeface="+mj-lt"/>
              <a:buAutoNum type="arabicPeriod"/>
            </a:pPr>
            <a:r>
              <a:rPr lang="en-US" sz="2800" dirty="0"/>
              <a:t>Enter the 6 digit security code into the PDPDCS when prompted by the system (prompt will occur after you enter your username and password)</a:t>
            </a:r>
          </a:p>
          <a:p>
            <a:pPr marL="0" indent="0" fontAlgn="base">
              <a:buNone/>
            </a:pPr>
            <a:r>
              <a:rPr lang="en-US" sz="2800" b="1" dirty="0"/>
              <a:t>*</a:t>
            </a:r>
            <a:r>
              <a:rPr lang="en-US" sz="2200" b="1" dirty="0"/>
              <a:t>Remember: </a:t>
            </a:r>
            <a:r>
              <a:rPr lang="en-US" sz="2200" dirty="0"/>
              <a:t>Each code is only valid for thirty seconds</a:t>
            </a:r>
          </a:p>
          <a:p>
            <a:endParaRPr lang="en-US" dirty="0"/>
          </a:p>
        </p:txBody>
      </p:sp>
      <p:sp>
        <p:nvSpPr>
          <p:cNvPr id="4" name="Slide Number Placeholder 3">
            <a:extLst>
              <a:ext uri="{FF2B5EF4-FFF2-40B4-BE49-F238E27FC236}">
                <a16:creationId xmlns:a16="http://schemas.microsoft.com/office/drawing/2014/main" id="{5A1799FA-257A-4693-8248-75CDB04902D8}"/>
              </a:ext>
            </a:extLst>
          </p:cNvPr>
          <p:cNvSpPr>
            <a:spLocks noGrp="1"/>
          </p:cNvSpPr>
          <p:nvPr>
            <p:ph type="sldNum" sz="quarter" idx="12"/>
          </p:nvPr>
        </p:nvSpPr>
        <p:spPr/>
        <p:txBody>
          <a:bodyPr/>
          <a:lstStyle/>
          <a:p>
            <a:fld id="{78FEA6AD-5963-42A3-B799-50DDE2FA9A33}" type="slidenum">
              <a:rPr lang="en-US" smtClean="0"/>
              <a:pPr/>
              <a:t>14</a:t>
            </a:fld>
            <a:endParaRPr lang="en-US" dirty="0"/>
          </a:p>
        </p:txBody>
      </p:sp>
    </p:spTree>
    <p:extLst>
      <p:ext uri="{BB962C8B-B14F-4D97-AF65-F5344CB8AC3E}">
        <p14:creationId xmlns:p14="http://schemas.microsoft.com/office/powerpoint/2010/main" val="3697833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a:xfrm>
            <a:off x="152400" y="228600"/>
            <a:ext cx="10439400" cy="990600"/>
          </a:xfrm>
        </p:spPr>
        <p:txBody>
          <a:bodyPr>
            <a:noAutofit/>
          </a:bodyPr>
          <a:lstStyle/>
          <a:p>
            <a:r>
              <a:rPr lang="en-US" sz="3700" dirty="0"/>
              <a:t>Questions &amp; Support: PDPDPCS Help Desk</a:t>
            </a:r>
          </a:p>
        </p:txBody>
      </p:sp>
      <p:sp>
        <p:nvSpPr>
          <p:cNvPr id="8195" name="Rectangle 3"/>
          <p:cNvSpPr>
            <a:spLocks noGrp="1" noChangeArrowheads="1"/>
          </p:cNvSpPr>
          <p:nvPr>
            <p:ph idx="1"/>
          </p:nvPr>
        </p:nvSpPr>
        <p:spPr>
          <a:xfrm>
            <a:off x="304800" y="1600200"/>
            <a:ext cx="8610600" cy="4495800"/>
          </a:xfrm>
        </p:spPr>
        <p:txBody>
          <a:bodyPr>
            <a:normAutofit fontScale="25000" lnSpcReduction="20000"/>
          </a:bodyPr>
          <a:lstStyle/>
          <a:p>
            <a:pPr>
              <a:defRPr/>
            </a:pPr>
            <a:r>
              <a:rPr lang="en-US" sz="10400" dirty="0"/>
              <a:t>Help Desk staff are </a:t>
            </a:r>
            <a:r>
              <a:rPr lang="en-US" sz="10100" dirty="0"/>
              <a:t>available by </a:t>
            </a:r>
            <a:r>
              <a:rPr lang="en-US" sz="10100" dirty="0">
                <a:latin typeface="+mj-lt"/>
              </a:rPr>
              <a:t>phone</a:t>
            </a:r>
            <a:r>
              <a:rPr lang="en-US" sz="10100" b="1" dirty="0"/>
              <a:t> </a:t>
            </a:r>
            <a:r>
              <a:rPr lang="en-US" sz="10100" dirty="0"/>
              <a:t>or </a:t>
            </a:r>
            <a:r>
              <a:rPr lang="en-US" sz="10100" dirty="0">
                <a:latin typeface="+mj-lt"/>
              </a:rPr>
              <a:t>email</a:t>
            </a:r>
            <a:r>
              <a:rPr lang="en-US" sz="10100" dirty="0"/>
              <a:t> to answer questions you may have regarding the PDPDCS </a:t>
            </a:r>
            <a:endParaRPr lang="en-US" sz="10400" dirty="0"/>
          </a:p>
          <a:p>
            <a:pPr lvl="1">
              <a:defRPr/>
            </a:pPr>
            <a:r>
              <a:rPr lang="en-US" sz="11200" dirty="0"/>
              <a:t>To contact the Help Desk by </a:t>
            </a:r>
            <a:r>
              <a:rPr lang="en-US" sz="11200" dirty="0">
                <a:latin typeface="+mj-lt"/>
              </a:rPr>
              <a:t>phone</a:t>
            </a:r>
            <a:r>
              <a:rPr lang="en-US" sz="11200" dirty="0"/>
              <a:t>:</a:t>
            </a:r>
          </a:p>
          <a:p>
            <a:pPr lvl="2">
              <a:defRPr/>
            </a:pPr>
            <a:r>
              <a:rPr lang="en-US" sz="10400" dirty="0"/>
              <a:t>Toll Free Hotline: </a:t>
            </a:r>
            <a:r>
              <a:rPr lang="en-US" sz="10400" dirty="0">
                <a:latin typeface="+mj-lt"/>
              </a:rPr>
              <a:t>1-888-884-7110</a:t>
            </a:r>
          </a:p>
          <a:p>
            <a:pPr lvl="2">
              <a:defRPr/>
            </a:pPr>
            <a:r>
              <a:rPr lang="en-US" sz="10400" dirty="0"/>
              <a:t>Monday through Friday from 8 am to 8 pm, ET</a:t>
            </a:r>
          </a:p>
          <a:p>
            <a:pPr lvl="2">
              <a:defRPr/>
            </a:pPr>
            <a:r>
              <a:rPr lang="en-US" sz="10400" dirty="0"/>
              <a:t>If someone is not available leave a message and staff will return your call within 1 business day</a:t>
            </a:r>
          </a:p>
          <a:p>
            <a:pPr lvl="1">
              <a:defRPr/>
            </a:pPr>
            <a:r>
              <a:rPr lang="en-US" sz="11200" dirty="0"/>
              <a:t>To contact the Help Desk by </a:t>
            </a:r>
            <a:r>
              <a:rPr lang="en-US" sz="11200" dirty="0">
                <a:latin typeface="+mj-lt"/>
              </a:rPr>
              <a:t>email</a:t>
            </a:r>
            <a:r>
              <a:rPr lang="en-US" sz="11200" dirty="0"/>
              <a:t>:</a:t>
            </a:r>
          </a:p>
          <a:p>
            <a:pPr lvl="2">
              <a:defRPr/>
            </a:pPr>
            <a:r>
              <a:rPr lang="en-US" sz="10400" b="1" dirty="0">
                <a:hlinkClick r:id="rId3"/>
              </a:rPr>
              <a:t>paybackobligations@ed.gov</a:t>
            </a:r>
            <a:endParaRPr lang="en-US" sz="10400" b="1" dirty="0"/>
          </a:p>
          <a:p>
            <a:pPr lvl="2">
              <a:defRPr/>
            </a:pPr>
            <a:r>
              <a:rPr lang="en-US" sz="10400" dirty="0"/>
              <a:t>Staff will respond within 1 business day</a:t>
            </a:r>
          </a:p>
          <a:p>
            <a:pPr marL="0" indent="0">
              <a:buNone/>
              <a:defRPr/>
            </a:pPr>
            <a:endParaRPr lang="en-US" sz="10200" dirty="0"/>
          </a:p>
          <a:p>
            <a:endParaRPr lang="en-US" sz="9600" dirty="0"/>
          </a:p>
        </p:txBody>
      </p:sp>
      <p:sp>
        <p:nvSpPr>
          <p:cNvPr id="4" name="Slide Number Placeholder 2"/>
          <p:cNvSpPr>
            <a:spLocks noGrp="1"/>
          </p:cNvSpPr>
          <p:nvPr>
            <p:ph type="sldNum" sz="quarter" idx="12"/>
          </p:nvPr>
        </p:nvSpPr>
        <p:spPr>
          <a:xfrm>
            <a:off x="8229600" y="6324600"/>
            <a:ext cx="533400" cy="244476"/>
          </a:xfrm>
        </p:spPr>
        <p:txBody>
          <a:bodyPr>
            <a:normAutofit fontScale="62500" lnSpcReduction="20000"/>
          </a:bodyPr>
          <a:lstStyle/>
          <a:p>
            <a:fld id="{78FEA6AD-5963-42A3-B799-50DDE2FA9A33}" type="slidenum">
              <a:rPr lang="en-US" smtClean="0"/>
              <a:pPr/>
              <a:t>15</a:t>
            </a:fld>
            <a:endParaRPr lang="en-US" dirty="0"/>
          </a:p>
        </p:txBody>
      </p:sp>
    </p:spTree>
    <p:extLst>
      <p:ext uri="{BB962C8B-B14F-4D97-AF65-F5344CB8AC3E}">
        <p14:creationId xmlns:p14="http://schemas.microsoft.com/office/powerpoint/2010/main" val="4205932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A0027-65DF-47B8-BBE4-50A67DBB5A45}"/>
              </a:ext>
            </a:extLst>
          </p:cNvPr>
          <p:cNvSpPr>
            <a:spLocks noGrp="1"/>
          </p:cNvSpPr>
          <p:nvPr>
            <p:ph type="title"/>
          </p:nvPr>
        </p:nvSpPr>
        <p:spPr>
          <a:xfrm>
            <a:off x="304800" y="228600"/>
            <a:ext cx="8763000" cy="990600"/>
          </a:xfrm>
        </p:spPr>
        <p:txBody>
          <a:bodyPr>
            <a:noAutofit/>
          </a:bodyPr>
          <a:lstStyle/>
          <a:p>
            <a:r>
              <a:rPr lang="en-US" sz="3700" dirty="0"/>
              <a:t>Questions &amp; Support: PDPDPCS Help Desk </a:t>
            </a:r>
            <a:br>
              <a:rPr lang="en-US" sz="3700" dirty="0"/>
            </a:br>
            <a:r>
              <a:rPr lang="en-US" sz="3700" dirty="0"/>
              <a:t>(continued)</a:t>
            </a:r>
          </a:p>
        </p:txBody>
      </p:sp>
      <p:sp>
        <p:nvSpPr>
          <p:cNvPr id="3" name="Content Placeholder 2">
            <a:extLst>
              <a:ext uri="{FF2B5EF4-FFF2-40B4-BE49-F238E27FC236}">
                <a16:creationId xmlns:a16="http://schemas.microsoft.com/office/drawing/2014/main" id="{0E633CA6-D2DF-4CEF-A754-E0A1CB5ACA17}"/>
              </a:ext>
            </a:extLst>
          </p:cNvPr>
          <p:cNvSpPr>
            <a:spLocks noGrp="1"/>
          </p:cNvSpPr>
          <p:nvPr>
            <p:ph sz="quarter" idx="1"/>
          </p:nvPr>
        </p:nvSpPr>
        <p:spPr/>
        <p:txBody>
          <a:bodyPr>
            <a:normAutofit/>
          </a:bodyPr>
          <a:lstStyle/>
          <a:p>
            <a:r>
              <a:rPr lang="en-US" sz="3000" dirty="0"/>
              <a:t>If additional help is needed, a designated Help Desk specialist can talk with you one-on-one to walk you through each step of MFA set up</a:t>
            </a:r>
          </a:p>
          <a:p>
            <a:r>
              <a:rPr lang="en-US" sz="3000" dirty="0"/>
              <a:t>If interested, please contact the Help Desk by phone (</a:t>
            </a:r>
            <a:r>
              <a:rPr lang="en-US" sz="3000" dirty="0">
                <a:latin typeface="+mj-lt"/>
              </a:rPr>
              <a:t>1-888-884-7110</a:t>
            </a:r>
            <a:r>
              <a:rPr lang="en-US" sz="3000" dirty="0"/>
              <a:t>) or email (</a:t>
            </a:r>
            <a:r>
              <a:rPr lang="en-US" sz="3000" b="1" dirty="0">
                <a:hlinkClick r:id="rId2"/>
              </a:rPr>
              <a:t>paybackobligations@ed.gov</a:t>
            </a:r>
            <a:r>
              <a:rPr lang="en-US" sz="3000" dirty="0"/>
              <a:t>)</a:t>
            </a:r>
            <a:r>
              <a:rPr lang="en-US" sz="3000" b="1" dirty="0"/>
              <a:t> </a:t>
            </a:r>
            <a:r>
              <a:rPr lang="en-US" sz="3000" dirty="0"/>
              <a:t>to set up an appointment</a:t>
            </a:r>
          </a:p>
          <a:p>
            <a:endParaRPr lang="en-US" dirty="0"/>
          </a:p>
        </p:txBody>
      </p:sp>
      <p:sp>
        <p:nvSpPr>
          <p:cNvPr id="4" name="Slide Number Placeholder 3">
            <a:extLst>
              <a:ext uri="{FF2B5EF4-FFF2-40B4-BE49-F238E27FC236}">
                <a16:creationId xmlns:a16="http://schemas.microsoft.com/office/drawing/2014/main" id="{AB39789D-0EEA-4F53-88A8-1B89B41D140F}"/>
              </a:ext>
            </a:extLst>
          </p:cNvPr>
          <p:cNvSpPr>
            <a:spLocks noGrp="1"/>
          </p:cNvSpPr>
          <p:nvPr>
            <p:ph type="sldNum" sz="quarter" idx="12"/>
          </p:nvPr>
        </p:nvSpPr>
        <p:spPr/>
        <p:txBody>
          <a:bodyPr/>
          <a:lstStyle/>
          <a:p>
            <a:fld id="{78FEA6AD-5963-42A3-B799-50DDE2FA9A33}" type="slidenum">
              <a:rPr lang="en-US" smtClean="0"/>
              <a:pPr/>
              <a:t>16</a:t>
            </a:fld>
            <a:endParaRPr lang="en-US" dirty="0"/>
          </a:p>
        </p:txBody>
      </p:sp>
    </p:spTree>
    <p:extLst>
      <p:ext uri="{BB962C8B-B14F-4D97-AF65-F5344CB8AC3E}">
        <p14:creationId xmlns:p14="http://schemas.microsoft.com/office/powerpoint/2010/main" val="2468788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D42B6-1121-45CD-AD85-0FABDB0FDA1F}"/>
              </a:ext>
            </a:extLst>
          </p:cNvPr>
          <p:cNvSpPr>
            <a:spLocks noGrp="1"/>
          </p:cNvSpPr>
          <p:nvPr>
            <p:ph type="title"/>
          </p:nvPr>
        </p:nvSpPr>
        <p:spPr/>
        <p:txBody>
          <a:bodyPr>
            <a:normAutofit/>
          </a:bodyPr>
          <a:lstStyle/>
          <a:p>
            <a:r>
              <a:rPr lang="en-US" sz="4000" dirty="0"/>
              <a:t>Frequently Asked Questions</a:t>
            </a:r>
          </a:p>
        </p:txBody>
      </p:sp>
      <p:sp>
        <p:nvSpPr>
          <p:cNvPr id="3" name="Content Placeholder 2">
            <a:extLst>
              <a:ext uri="{FF2B5EF4-FFF2-40B4-BE49-F238E27FC236}">
                <a16:creationId xmlns:a16="http://schemas.microsoft.com/office/drawing/2014/main" id="{6DF67915-7B2C-4973-AFD3-BFE7148C55E5}"/>
              </a:ext>
            </a:extLst>
          </p:cNvPr>
          <p:cNvSpPr>
            <a:spLocks noGrp="1"/>
          </p:cNvSpPr>
          <p:nvPr>
            <p:ph sz="quarter" idx="1"/>
          </p:nvPr>
        </p:nvSpPr>
        <p:spPr>
          <a:xfrm>
            <a:off x="453937" y="1562100"/>
            <a:ext cx="8456021" cy="4495800"/>
          </a:xfrm>
        </p:spPr>
        <p:txBody>
          <a:bodyPr>
            <a:normAutofit/>
          </a:bodyPr>
          <a:lstStyle/>
          <a:p>
            <a:r>
              <a:rPr lang="en-US" dirty="0">
                <a:latin typeface="+mj-lt"/>
              </a:rPr>
              <a:t>Am I required to sign up for MFA for the PDPDCS?</a:t>
            </a:r>
          </a:p>
          <a:p>
            <a:pPr lvl="1"/>
            <a:r>
              <a:rPr lang="en-US" dirty="0"/>
              <a:t>Yes, all users will need to set up MFA for the PDPDCS in order to access the system securely</a:t>
            </a:r>
          </a:p>
          <a:p>
            <a:r>
              <a:rPr lang="en-US" dirty="0">
                <a:latin typeface="+mj-lt"/>
              </a:rPr>
              <a:t>What do I do if I don’t have a smartphone?</a:t>
            </a:r>
          </a:p>
          <a:p>
            <a:pPr lvl="1"/>
            <a:r>
              <a:rPr lang="en-US" dirty="0"/>
              <a:t>Contact the Help Desk by phone (</a:t>
            </a:r>
            <a:r>
              <a:rPr lang="en-US" dirty="0">
                <a:latin typeface="+mj-lt"/>
              </a:rPr>
              <a:t>1-888-884-7110</a:t>
            </a:r>
            <a:r>
              <a:rPr lang="en-US" dirty="0"/>
              <a:t>) or email (</a:t>
            </a:r>
            <a:r>
              <a:rPr lang="en-US" b="1" dirty="0">
                <a:hlinkClick r:id="rId2"/>
              </a:rPr>
              <a:t>paybackobligations@ed.gov</a:t>
            </a:r>
            <a:r>
              <a:rPr lang="en-US" dirty="0"/>
              <a:t>) and a Help Desk Specialist will assist you</a:t>
            </a:r>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D814F05A-ECC7-4595-AE9F-0110401CFF30}"/>
              </a:ext>
            </a:extLst>
          </p:cNvPr>
          <p:cNvSpPr>
            <a:spLocks noGrp="1"/>
          </p:cNvSpPr>
          <p:nvPr>
            <p:ph type="sldNum" sz="quarter" idx="12"/>
          </p:nvPr>
        </p:nvSpPr>
        <p:spPr/>
        <p:txBody>
          <a:bodyPr/>
          <a:lstStyle/>
          <a:p>
            <a:fld id="{78FEA6AD-5963-42A3-B799-50DDE2FA9A33}" type="slidenum">
              <a:rPr lang="en-US" smtClean="0"/>
              <a:pPr/>
              <a:t>17</a:t>
            </a:fld>
            <a:endParaRPr lang="en-US" dirty="0"/>
          </a:p>
        </p:txBody>
      </p:sp>
    </p:spTree>
    <p:extLst>
      <p:ext uri="{BB962C8B-B14F-4D97-AF65-F5344CB8AC3E}">
        <p14:creationId xmlns:p14="http://schemas.microsoft.com/office/powerpoint/2010/main" val="3413538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D42B6-1121-45CD-AD85-0FABDB0FDA1F}"/>
              </a:ext>
            </a:extLst>
          </p:cNvPr>
          <p:cNvSpPr>
            <a:spLocks noGrp="1"/>
          </p:cNvSpPr>
          <p:nvPr>
            <p:ph type="title"/>
          </p:nvPr>
        </p:nvSpPr>
        <p:spPr/>
        <p:txBody>
          <a:bodyPr>
            <a:normAutofit fontScale="90000"/>
          </a:bodyPr>
          <a:lstStyle/>
          <a:p>
            <a:r>
              <a:rPr lang="en-US" sz="4000" dirty="0"/>
              <a:t>Frequently Asked Questions (continued)</a:t>
            </a:r>
          </a:p>
        </p:txBody>
      </p:sp>
      <p:sp>
        <p:nvSpPr>
          <p:cNvPr id="3" name="Content Placeholder 2">
            <a:extLst>
              <a:ext uri="{FF2B5EF4-FFF2-40B4-BE49-F238E27FC236}">
                <a16:creationId xmlns:a16="http://schemas.microsoft.com/office/drawing/2014/main" id="{6DF67915-7B2C-4973-AFD3-BFE7148C55E5}"/>
              </a:ext>
            </a:extLst>
          </p:cNvPr>
          <p:cNvSpPr>
            <a:spLocks noGrp="1"/>
          </p:cNvSpPr>
          <p:nvPr>
            <p:ph sz="quarter" idx="1"/>
          </p:nvPr>
        </p:nvSpPr>
        <p:spPr/>
        <p:txBody>
          <a:bodyPr>
            <a:normAutofit fontScale="92500"/>
          </a:bodyPr>
          <a:lstStyle/>
          <a:p>
            <a:r>
              <a:rPr lang="en-US" sz="2600" dirty="0">
                <a:latin typeface="+mj-lt"/>
              </a:rPr>
              <a:t>What do I do if I’ve downloaded the app and set up MFA, but don’t have my phone with me when I want to sign into the PDPDCS?</a:t>
            </a:r>
          </a:p>
          <a:p>
            <a:pPr lvl="1"/>
            <a:r>
              <a:rPr lang="en-US" dirty="0"/>
              <a:t>Once you have set up MFA for the PDPDCS you must have access to the Google Authenticator app on your smartphone in order to login to the PDPDCS</a:t>
            </a:r>
            <a:endParaRPr lang="en-US" b="1" dirty="0"/>
          </a:p>
          <a:p>
            <a:r>
              <a:rPr lang="en-US" sz="2600" dirty="0">
                <a:latin typeface="+mj-lt"/>
              </a:rPr>
              <a:t>What if I forget my password to sign into the PDPDCS?</a:t>
            </a:r>
          </a:p>
          <a:p>
            <a:pPr lvl="1"/>
            <a:r>
              <a:rPr lang="en-US" dirty="0"/>
              <a:t>Go to </a:t>
            </a:r>
            <a:r>
              <a:rPr lang="en-US" b="1" dirty="0">
                <a:hlinkClick r:id="rId2"/>
              </a:rPr>
              <a:t>https://pdp.ed.gov/OIE</a:t>
            </a:r>
            <a:r>
              <a:rPr lang="en-US" b="1" dirty="0"/>
              <a:t>,</a:t>
            </a:r>
            <a:r>
              <a:rPr lang="en-US" dirty="0"/>
              <a:t> click </a:t>
            </a:r>
            <a:r>
              <a:rPr lang="en-US" dirty="0">
                <a:latin typeface="+mj-lt"/>
              </a:rPr>
              <a:t>Secure Login </a:t>
            </a:r>
            <a:r>
              <a:rPr lang="en-US" dirty="0"/>
              <a:t>in the upper right corner, enter your email address in the box and then click </a:t>
            </a:r>
            <a:r>
              <a:rPr lang="en-US" dirty="0">
                <a:latin typeface="+mj-lt"/>
              </a:rPr>
              <a:t>Forgot Password? </a:t>
            </a:r>
            <a:r>
              <a:rPr lang="en-US" dirty="0"/>
              <a:t>directly underneath. A password reset link will be emailed to you</a:t>
            </a:r>
          </a:p>
          <a:p>
            <a:pPr marL="365760" lvl="1" indent="0">
              <a:buNone/>
            </a:pPr>
            <a:endParaRPr lang="en-US" sz="1900" dirty="0"/>
          </a:p>
          <a:p>
            <a:pPr lvl="1"/>
            <a:endParaRPr lang="en-US" dirty="0"/>
          </a:p>
          <a:p>
            <a:endParaRPr lang="en-US" dirty="0"/>
          </a:p>
        </p:txBody>
      </p:sp>
      <p:sp>
        <p:nvSpPr>
          <p:cNvPr id="4" name="Slide Number Placeholder 3">
            <a:extLst>
              <a:ext uri="{FF2B5EF4-FFF2-40B4-BE49-F238E27FC236}">
                <a16:creationId xmlns:a16="http://schemas.microsoft.com/office/drawing/2014/main" id="{D814F05A-ECC7-4595-AE9F-0110401CFF30}"/>
              </a:ext>
            </a:extLst>
          </p:cNvPr>
          <p:cNvSpPr>
            <a:spLocks noGrp="1"/>
          </p:cNvSpPr>
          <p:nvPr>
            <p:ph type="sldNum" sz="quarter" idx="12"/>
          </p:nvPr>
        </p:nvSpPr>
        <p:spPr/>
        <p:txBody>
          <a:bodyPr/>
          <a:lstStyle/>
          <a:p>
            <a:fld id="{78FEA6AD-5963-42A3-B799-50DDE2FA9A33}" type="slidenum">
              <a:rPr lang="en-US" smtClean="0"/>
              <a:pPr/>
              <a:t>18</a:t>
            </a:fld>
            <a:endParaRPr lang="en-US" dirty="0"/>
          </a:p>
        </p:txBody>
      </p:sp>
    </p:spTree>
    <p:extLst>
      <p:ext uri="{BB962C8B-B14F-4D97-AF65-F5344CB8AC3E}">
        <p14:creationId xmlns:p14="http://schemas.microsoft.com/office/powerpoint/2010/main" val="4277974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D42B6-1121-45CD-AD85-0FABDB0FDA1F}"/>
              </a:ext>
            </a:extLst>
          </p:cNvPr>
          <p:cNvSpPr>
            <a:spLocks noGrp="1"/>
          </p:cNvSpPr>
          <p:nvPr>
            <p:ph type="title"/>
          </p:nvPr>
        </p:nvSpPr>
        <p:spPr/>
        <p:txBody>
          <a:bodyPr>
            <a:normAutofit fontScale="90000"/>
          </a:bodyPr>
          <a:lstStyle/>
          <a:p>
            <a:r>
              <a:rPr lang="en-US" sz="4000" dirty="0"/>
              <a:t>Frequently Asked Questions (continued)</a:t>
            </a:r>
          </a:p>
        </p:txBody>
      </p:sp>
      <p:sp>
        <p:nvSpPr>
          <p:cNvPr id="3" name="Content Placeholder 2">
            <a:extLst>
              <a:ext uri="{FF2B5EF4-FFF2-40B4-BE49-F238E27FC236}">
                <a16:creationId xmlns:a16="http://schemas.microsoft.com/office/drawing/2014/main" id="{6DF67915-7B2C-4973-AFD3-BFE7148C55E5}"/>
              </a:ext>
            </a:extLst>
          </p:cNvPr>
          <p:cNvSpPr>
            <a:spLocks noGrp="1"/>
          </p:cNvSpPr>
          <p:nvPr>
            <p:ph sz="quarter" idx="1"/>
          </p:nvPr>
        </p:nvSpPr>
        <p:spPr/>
        <p:txBody>
          <a:bodyPr>
            <a:normAutofit/>
          </a:bodyPr>
          <a:lstStyle/>
          <a:p>
            <a:r>
              <a:rPr lang="en-US" sz="2400" dirty="0">
                <a:latin typeface="+mj-lt"/>
              </a:rPr>
              <a:t>What if I’d like to access my information but I don’t have access to a computer?</a:t>
            </a:r>
          </a:p>
          <a:p>
            <a:pPr lvl="1"/>
            <a:r>
              <a:rPr lang="en-US" sz="2400" dirty="0"/>
              <a:t>Please contact the Help Desk by phone </a:t>
            </a:r>
            <a:br>
              <a:rPr lang="en-US" sz="2400" dirty="0"/>
            </a:br>
            <a:r>
              <a:rPr lang="en-US" sz="2400" b="1" dirty="0"/>
              <a:t>(</a:t>
            </a:r>
            <a:r>
              <a:rPr lang="en-US" sz="2400" dirty="0">
                <a:latin typeface="+mj-lt"/>
              </a:rPr>
              <a:t>1-888-884-7110</a:t>
            </a:r>
            <a:r>
              <a:rPr lang="en-US" sz="2400" b="1" dirty="0"/>
              <a:t>) </a:t>
            </a:r>
            <a:r>
              <a:rPr lang="en-US" sz="2400" dirty="0"/>
              <a:t>Monday through Friday between 8 am and 8 pm EST and a Help Desk Specialist will assist you</a:t>
            </a:r>
          </a:p>
          <a:p>
            <a:r>
              <a:rPr lang="en-US" sz="2400" dirty="0">
                <a:latin typeface="+mj-lt"/>
              </a:rPr>
              <a:t>What if I’m following the steps above, but can’t register/sign in?</a:t>
            </a:r>
          </a:p>
          <a:p>
            <a:pPr lvl="1"/>
            <a:r>
              <a:rPr lang="en-US" sz="2400" dirty="0"/>
              <a:t>If you have trouble setting up MFA or signing into the PDPDCS, please contact the Help Desk by phone </a:t>
            </a:r>
            <a:br>
              <a:rPr lang="en-US" sz="2400" dirty="0"/>
            </a:br>
            <a:r>
              <a:rPr lang="en-US" sz="2400" dirty="0"/>
              <a:t>(</a:t>
            </a:r>
            <a:r>
              <a:rPr lang="en-US" sz="2400" dirty="0">
                <a:latin typeface="+mj-lt"/>
              </a:rPr>
              <a:t>1-888-884-7110</a:t>
            </a:r>
            <a:r>
              <a:rPr lang="en-US" sz="2400" dirty="0"/>
              <a:t>) or email (</a:t>
            </a:r>
            <a:r>
              <a:rPr lang="en-US" sz="2400" b="1" dirty="0">
                <a:hlinkClick r:id="rId2"/>
              </a:rPr>
              <a:t>paybackobligations@ed.gov</a:t>
            </a:r>
            <a:r>
              <a:rPr lang="en-US" sz="2400" dirty="0"/>
              <a:t>)</a:t>
            </a:r>
            <a:r>
              <a:rPr lang="en-US" sz="2400" b="1" dirty="0"/>
              <a:t> </a:t>
            </a:r>
            <a:r>
              <a:rPr lang="en-US" sz="2400" dirty="0"/>
              <a:t>and a Help Desk specialist will assist you</a:t>
            </a:r>
          </a:p>
          <a:p>
            <a:pPr marL="365760" lvl="1" indent="0">
              <a:buNone/>
            </a:pPr>
            <a:endParaRPr lang="en-US" sz="1900" dirty="0"/>
          </a:p>
          <a:p>
            <a:pPr lvl="1"/>
            <a:endParaRPr lang="en-US" dirty="0"/>
          </a:p>
          <a:p>
            <a:endParaRPr lang="en-US" dirty="0"/>
          </a:p>
        </p:txBody>
      </p:sp>
      <p:sp>
        <p:nvSpPr>
          <p:cNvPr id="4" name="Slide Number Placeholder 3">
            <a:extLst>
              <a:ext uri="{FF2B5EF4-FFF2-40B4-BE49-F238E27FC236}">
                <a16:creationId xmlns:a16="http://schemas.microsoft.com/office/drawing/2014/main" id="{D814F05A-ECC7-4595-AE9F-0110401CFF30}"/>
              </a:ext>
            </a:extLst>
          </p:cNvPr>
          <p:cNvSpPr>
            <a:spLocks noGrp="1"/>
          </p:cNvSpPr>
          <p:nvPr>
            <p:ph type="sldNum" sz="quarter" idx="12"/>
          </p:nvPr>
        </p:nvSpPr>
        <p:spPr/>
        <p:txBody>
          <a:bodyPr/>
          <a:lstStyle/>
          <a:p>
            <a:fld id="{78FEA6AD-5963-42A3-B799-50DDE2FA9A33}" type="slidenum">
              <a:rPr lang="en-US" smtClean="0"/>
              <a:pPr/>
              <a:t>19</a:t>
            </a:fld>
            <a:endParaRPr lang="en-US" dirty="0"/>
          </a:p>
        </p:txBody>
      </p:sp>
    </p:spTree>
    <p:extLst>
      <p:ext uri="{BB962C8B-B14F-4D97-AF65-F5344CB8AC3E}">
        <p14:creationId xmlns:p14="http://schemas.microsoft.com/office/powerpoint/2010/main" val="2417773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858" y="228600"/>
            <a:ext cx="9416141" cy="990600"/>
          </a:xfrm>
        </p:spPr>
        <p:txBody>
          <a:bodyPr>
            <a:normAutofit/>
          </a:bodyPr>
          <a:lstStyle/>
          <a:p>
            <a:r>
              <a:rPr lang="en-US" sz="3600" dirty="0"/>
              <a:t>What is Multifactor Authentication (MFA)?</a:t>
            </a:r>
          </a:p>
        </p:txBody>
      </p:sp>
      <p:sp>
        <p:nvSpPr>
          <p:cNvPr id="4" name="Slide Number Placeholder 3"/>
          <p:cNvSpPr>
            <a:spLocks noGrp="1"/>
          </p:cNvSpPr>
          <p:nvPr>
            <p:ph type="sldNum" sz="quarter" idx="12"/>
          </p:nvPr>
        </p:nvSpPr>
        <p:spPr/>
        <p:txBody>
          <a:bodyPr>
            <a:normAutofit fontScale="62500" lnSpcReduction="20000"/>
          </a:bodyPr>
          <a:lstStyle/>
          <a:p>
            <a:fld id="{11F66CED-2B61-4DFE-9587-19755F43A1BB}" type="slidenum">
              <a:rPr lang="en-US" smtClean="0"/>
              <a:pPr/>
              <a:t>2</a:t>
            </a:fld>
            <a:endParaRPr lang="en-US" dirty="0"/>
          </a:p>
        </p:txBody>
      </p:sp>
      <p:sp>
        <p:nvSpPr>
          <p:cNvPr id="3" name="Content Placeholder 2"/>
          <p:cNvSpPr>
            <a:spLocks noGrp="1"/>
          </p:cNvSpPr>
          <p:nvPr>
            <p:ph sz="quarter" idx="1"/>
          </p:nvPr>
        </p:nvSpPr>
        <p:spPr>
          <a:xfrm>
            <a:off x="489859" y="1447800"/>
            <a:ext cx="8153400" cy="4495800"/>
          </a:xfrm>
          <a:effectLst/>
        </p:spPr>
        <p:txBody>
          <a:bodyPr>
            <a:normAutofit/>
          </a:bodyPr>
          <a:lstStyle/>
          <a:p>
            <a:pPr marL="342900" indent="-342900"/>
            <a:r>
              <a:rPr lang="en-US" sz="3200" dirty="0"/>
              <a:t>MFA is a security process that requires a user to verify their identity in multiple ways to gain system access</a:t>
            </a:r>
          </a:p>
          <a:p>
            <a:pPr marL="342900" indent="-342900"/>
            <a:r>
              <a:rPr lang="en-US" sz="3200" dirty="0"/>
              <a:t>These multiple factors may include:</a:t>
            </a:r>
          </a:p>
          <a:p>
            <a:pPr marL="662940" lvl="1" indent="-342900"/>
            <a:r>
              <a:rPr lang="en-US" dirty="0"/>
              <a:t>Something only the individual user </a:t>
            </a:r>
            <a:r>
              <a:rPr lang="en-US" b="1" dirty="0">
                <a:latin typeface="+mj-lt"/>
              </a:rPr>
              <a:t>knows</a:t>
            </a:r>
            <a:r>
              <a:rPr lang="en-US" dirty="0"/>
              <a:t> </a:t>
            </a:r>
            <a:br>
              <a:rPr lang="en-US" dirty="0"/>
            </a:br>
            <a:r>
              <a:rPr lang="en-US" dirty="0"/>
              <a:t>(e.g., a password) </a:t>
            </a:r>
          </a:p>
          <a:p>
            <a:pPr marL="662940" lvl="1" indent="-342900"/>
            <a:r>
              <a:rPr lang="en-US" dirty="0"/>
              <a:t>Something only the individual user </a:t>
            </a:r>
            <a:r>
              <a:rPr lang="en-US" dirty="0">
                <a:latin typeface="+mj-lt"/>
              </a:rPr>
              <a:t>possesses</a:t>
            </a:r>
            <a:r>
              <a:rPr lang="en-US" dirty="0"/>
              <a:t> </a:t>
            </a:r>
            <a:br>
              <a:rPr lang="en-US" dirty="0"/>
            </a:br>
            <a:r>
              <a:rPr lang="en-US" dirty="0"/>
              <a:t>(e.g., a smartphone app or security token)</a:t>
            </a:r>
          </a:p>
          <a:p>
            <a:pPr marL="342900" indent="-342900"/>
            <a:endParaRPr lang="en-US" sz="3200" dirty="0"/>
          </a:p>
        </p:txBody>
      </p:sp>
    </p:spTree>
    <p:extLst>
      <p:ext uri="{BB962C8B-B14F-4D97-AF65-F5344CB8AC3E}">
        <p14:creationId xmlns:p14="http://schemas.microsoft.com/office/powerpoint/2010/main" val="1923050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More questions?</a:t>
            </a:r>
          </a:p>
        </p:txBody>
      </p:sp>
      <p:sp>
        <p:nvSpPr>
          <p:cNvPr id="3" name="Slide Number Placeholder 2"/>
          <p:cNvSpPr>
            <a:spLocks noGrp="1"/>
          </p:cNvSpPr>
          <p:nvPr>
            <p:ph type="sldNum" sz="quarter" idx="12"/>
          </p:nvPr>
        </p:nvSpPr>
        <p:spPr/>
        <p:txBody>
          <a:bodyPr>
            <a:normAutofit fontScale="62500" lnSpcReduction="20000"/>
          </a:bodyPr>
          <a:lstStyle/>
          <a:p>
            <a:fld id="{78FEA6AD-5963-42A3-B799-50DDE2FA9A33}" type="slidenum">
              <a:rPr lang="en-US" smtClean="0"/>
              <a:pPr/>
              <a:t>20</a:t>
            </a:fld>
            <a:endParaRPr lang="en-US" dirty="0"/>
          </a:p>
        </p:txBody>
      </p:sp>
      <p:sp>
        <p:nvSpPr>
          <p:cNvPr id="4" name="Content Placeholder 3"/>
          <p:cNvSpPr>
            <a:spLocks noGrp="1"/>
          </p:cNvSpPr>
          <p:nvPr>
            <p:ph sz="quarter" idx="1"/>
          </p:nvPr>
        </p:nvSpPr>
        <p:spPr/>
        <p:txBody>
          <a:bodyPr>
            <a:normAutofit/>
          </a:bodyPr>
          <a:lstStyle/>
          <a:p>
            <a:pPr marL="0" indent="0" algn="ctr">
              <a:spcAft>
                <a:spcPts val="1200"/>
              </a:spcAft>
              <a:buNone/>
            </a:pPr>
            <a:r>
              <a:rPr lang="en-US" sz="3600" dirty="0">
                <a:latin typeface="+mj-lt"/>
              </a:rPr>
              <a:t>PDPDCS Help Desk</a:t>
            </a:r>
            <a:endParaRPr lang="en-US" sz="3200" dirty="0"/>
          </a:p>
          <a:p>
            <a:pPr marL="365760" lvl="1" indent="0" algn="ctr">
              <a:buNone/>
            </a:pPr>
            <a:r>
              <a:rPr lang="en-US" sz="3200" dirty="0"/>
              <a:t>Support available from 8 am to 8 pm EST</a:t>
            </a:r>
          </a:p>
          <a:p>
            <a:pPr marL="365760" lvl="1" indent="0" algn="ctr">
              <a:buNone/>
            </a:pPr>
            <a:r>
              <a:rPr lang="en-US" sz="3200" dirty="0"/>
              <a:t>Monday through Friday</a:t>
            </a:r>
          </a:p>
          <a:p>
            <a:pPr marL="365760" lvl="1" indent="0" algn="ctr">
              <a:buNone/>
            </a:pPr>
            <a:r>
              <a:rPr lang="en-US" sz="3200" dirty="0"/>
              <a:t>1-888-884-7110</a:t>
            </a:r>
          </a:p>
          <a:p>
            <a:pPr marL="365760" lvl="1" indent="0" algn="ctr">
              <a:buNone/>
            </a:pPr>
            <a:r>
              <a:rPr lang="en-US" sz="3200">
                <a:hlinkClick r:id="rId3"/>
              </a:rPr>
              <a:t>paybackobligations@</a:t>
            </a:r>
            <a:r>
              <a:rPr lang="en-US" sz="3200" dirty="0">
                <a:hlinkClick r:id="rId3"/>
              </a:rPr>
              <a:t>ed.gov</a:t>
            </a:r>
            <a:endParaRPr lang="en-US" sz="3200" dirty="0"/>
          </a:p>
          <a:p>
            <a:endParaRPr lang="en-US" dirty="0"/>
          </a:p>
        </p:txBody>
      </p:sp>
    </p:spTree>
    <p:extLst>
      <p:ext uri="{BB962C8B-B14F-4D97-AF65-F5344CB8AC3E}">
        <p14:creationId xmlns:p14="http://schemas.microsoft.com/office/powerpoint/2010/main" val="3661317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473" y="137160"/>
            <a:ext cx="8229600" cy="1143000"/>
          </a:xfrm>
        </p:spPr>
        <p:txBody>
          <a:bodyPr>
            <a:normAutofit/>
          </a:bodyPr>
          <a:lstStyle/>
          <a:p>
            <a:r>
              <a:rPr lang="en-US" dirty="0"/>
              <a:t>Why use MFA for the PDPDCS?</a:t>
            </a:r>
          </a:p>
        </p:txBody>
      </p:sp>
      <p:sp>
        <p:nvSpPr>
          <p:cNvPr id="3" name="Content Placeholder 2"/>
          <p:cNvSpPr>
            <a:spLocks noGrp="1"/>
          </p:cNvSpPr>
          <p:nvPr>
            <p:ph idx="1"/>
          </p:nvPr>
        </p:nvSpPr>
        <p:spPr>
          <a:xfrm>
            <a:off x="457200" y="1524000"/>
            <a:ext cx="8229600" cy="4389120"/>
          </a:xfrm>
        </p:spPr>
        <p:txBody>
          <a:bodyPr>
            <a:normAutofit/>
          </a:bodyPr>
          <a:lstStyle/>
          <a:p>
            <a:pPr marL="342900" indent="-342900"/>
            <a:r>
              <a:rPr lang="en-US" sz="3000" dirty="0"/>
              <a:t>Use of MFA for the PDPDCS greatly reduces the chance of unauthorized access to your account thereby:</a:t>
            </a:r>
          </a:p>
          <a:p>
            <a:pPr marL="662940" lvl="1" indent="-342900"/>
            <a:r>
              <a:rPr lang="en-US" dirty="0"/>
              <a:t>Protecting your personally identifiable information (PII), including your social security number, home address, and contact information</a:t>
            </a:r>
          </a:p>
          <a:p>
            <a:pPr marL="662940" lvl="1" indent="-342900"/>
            <a:r>
              <a:rPr lang="en-US" dirty="0"/>
              <a:t>Significantly reducing the risk of a system-wide data breach</a:t>
            </a:r>
          </a:p>
          <a:p>
            <a:pPr marL="0" indent="0">
              <a:buNone/>
            </a:pPr>
            <a:endParaRPr lang="en-US" sz="3200" dirty="0"/>
          </a:p>
          <a:p>
            <a:pPr marL="365760" lvl="1" indent="0">
              <a:buNone/>
            </a:pPr>
            <a:endParaRPr lang="en-US" sz="2900" dirty="0">
              <a:solidFill>
                <a:srgbClr val="FF0000"/>
              </a:solidFill>
            </a:endParaRPr>
          </a:p>
          <a:p>
            <a:endParaRPr lang="en-US" dirty="0">
              <a:solidFill>
                <a:srgbClr val="FF0000"/>
              </a:solidFill>
            </a:endParaRPr>
          </a:p>
        </p:txBody>
      </p:sp>
      <p:sp>
        <p:nvSpPr>
          <p:cNvPr id="4" name="Slide Number Placeholder 3"/>
          <p:cNvSpPr>
            <a:spLocks noGrp="1"/>
          </p:cNvSpPr>
          <p:nvPr>
            <p:ph type="sldNum" sz="quarter" idx="12"/>
          </p:nvPr>
        </p:nvSpPr>
        <p:spPr/>
        <p:txBody>
          <a:bodyPr>
            <a:normAutofit fontScale="62500" lnSpcReduction="20000"/>
          </a:bodyPr>
          <a:lstStyle/>
          <a:p>
            <a:fld id="{11F66CED-2B61-4DFE-9587-19755F43A1BB}" type="slidenum">
              <a:rPr lang="en-US" smtClean="0"/>
              <a:pPr/>
              <a:t>3</a:t>
            </a:fld>
            <a:endParaRPr lang="en-US" dirty="0"/>
          </a:p>
        </p:txBody>
      </p:sp>
    </p:spTree>
    <p:extLst>
      <p:ext uri="{BB962C8B-B14F-4D97-AF65-F5344CB8AC3E}">
        <p14:creationId xmlns:p14="http://schemas.microsoft.com/office/powerpoint/2010/main" val="2888211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A027342-0F21-433C-A8DB-2BCDC48F738E}"/>
              </a:ext>
            </a:extLst>
          </p:cNvPr>
          <p:cNvSpPr>
            <a:spLocks noGrp="1"/>
          </p:cNvSpPr>
          <p:nvPr>
            <p:ph type="title"/>
          </p:nvPr>
        </p:nvSpPr>
        <p:spPr>
          <a:xfrm>
            <a:off x="1981200" y="2743200"/>
            <a:ext cx="5029200" cy="1066800"/>
          </a:xfrm>
        </p:spPr>
        <p:txBody>
          <a:bodyPr anchor="t">
            <a:normAutofit fontScale="90000"/>
          </a:bodyPr>
          <a:lstStyle/>
          <a:p>
            <a:r>
              <a:rPr lang="en-US" cap="all" dirty="0"/>
              <a:t>How to enroll in MFA for PDPDCS</a:t>
            </a:r>
          </a:p>
        </p:txBody>
      </p:sp>
    </p:spTree>
    <p:extLst>
      <p:ext uri="{BB962C8B-B14F-4D97-AF65-F5344CB8AC3E}">
        <p14:creationId xmlns:p14="http://schemas.microsoft.com/office/powerpoint/2010/main" val="1542817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What you need to Enroll</a:t>
            </a:r>
          </a:p>
        </p:txBody>
      </p:sp>
      <p:sp>
        <p:nvSpPr>
          <p:cNvPr id="3" name="Content Placeholder 2"/>
          <p:cNvSpPr>
            <a:spLocks noGrp="1"/>
          </p:cNvSpPr>
          <p:nvPr>
            <p:ph sz="quarter" idx="1"/>
          </p:nvPr>
        </p:nvSpPr>
        <p:spPr>
          <a:xfrm>
            <a:off x="495300" y="1600200"/>
            <a:ext cx="8153400" cy="4495800"/>
          </a:xfrm>
        </p:spPr>
        <p:txBody>
          <a:bodyPr>
            <a:normAutofit fontScale="92500" lnSpcReduction="20000"/>
          </a:bodyPr>
          <a:lstStyle/>
          <a:p>
            <a:pPr marL="0" lvl="0" indent="0">
              <a:spcBef>
                <a:spcPts val="1200"/>
              </a:spcBef>
              <a:spcAft>
                <a:spcPts val="600"/>
              </a:spcAft>
              <a:buNone/>
            </a:pPr>
            <a:r>
              <a:rPr lang="en-US" sz="2800" dirty="0"/>
              <a:t>To enroll in multi-factor authentication for PDPDCS you will need the following:</a:t>
            </a:r>
          </a:p>
          <a:p>
            <a:pPr>
              <a:spcBef>
                <a:spcPts val="1200"/>
              </a:spcBef>
              <a:spcAft>
                <a:spcPts val="600"/>
              </a:spcAft>
            </a:pPr>
            <a:r>
              <a:rPr lang="en-US" sz="2800" dirty="0"/>
              <a:t>Your PDPDCS username and password</a:t>
            </a:r>
          </a:p>
          <a:p>
            <a:pPr>
              <a:spcBef>
                <a:spcPts val="1200"/>
              </a:spcBef>
              <a:spcAft>
                <a:spcPts val="600"/>
              </a:spcAft>
            </a:pPr>
            <a:r>
              <a:rPr lang="en-US" sz="2800" dirty="0"/>
              <a:t>Device to log into the PDPDCS (a computer, tablet, or other internet-connected device)</a:t>
            </a:r>
          </a:p>
          <a:p>
            <a:pPr>
              <a:spcBef>
                <a:spcPts val="1200"/>
              </a:spcBef>
              <a:spcAft>
                <a:spcPts val="600"/>
              </a:spcAft>
            </a:pPr>
            <a:r>
              <a:rPr lang="en-US" sz="2800" dirty="0"/>
              <a:t>A smartphone with iOS or Android (in addition to the device to log into the PDPDCS)</a:t>
            </a:r>
          </a:p>
          <a:p>
            <a:pPr lvl="1">
              <a:spcBef>
                <a:spcPts val="1200"/>
              </a:spcBef>
              <a:spcAft>
                <a:spcPts val="600"/>
              </a:spcAft>
            </a:pPr>
            <a:r>
              <a:rPr lang="en-US" sz="2500" dirty="0"/>
              <a:t>If you do not have a smartphone </a:t>
            </a:r>
            <a:r>
              <a:rPr lang="en-US" sz="2400" dirty="0"/>
              <a:t>contact the Help Desk by phone (</a:t>
            </a:r>
            <a:r>
              <a:rPr lang="en-US" dirty="0"/>
              <a:t>1-888-884-7110</a:t>
            </a:r>
            <a:r>
              <a:rPr lang="en-US" sz="2400" dirty="0"/>
              <a:t>) or email (</a:t>
            </a:r>
            <a:r>
              <a:rPr lang="en-US" sz="2400" b="1" dirty="0">
                <a:hlinkClick r:id="rId3"/>
              </a:rPr>
              <a:t>paybackobligations@ed.gov</a:t>
            </a:r>
            <a:r>
              <a:rPr lang="en-US" sz="2400" dirty="0"/>
              <a:t>)</a:t>
            </a:r>
          </a:p>
          <a:p>
            <a:pPr lvl="1">
              <a:spcBef>
                <a:spcPts val="1200"/>
              </a:spcBef>
              <a:spcAft>
                <a:spcPts val="600"/>
              </a:spcAft>
            </a:pPr>
            <a:endParaRPr lang="en-US" sz="2500" dirty="0"/>
          </a:p>
          <a:p>
            <a:pPr lvl="1">
              <a:spcBef>
                <a:spcPts val="1200"/>
              </a:spcBef>
              <a:spcAft>
                <a:spcPts val="600"/>
              </a:spcAft>
            </a:pPr>
            <a:endParaRPr lang="en-US" sz="2500" dirty="0"/>
          </a:p>
        </p:txBody>
      </p:sp>
      <p:sp>
        <p:nvSpPr>
          <p:cNvPr id="4" name="Slide Number Placeholder 3"/>
          <p:cNvSpPr>
            <a:spLocks noGrp="1"/>
          </p:cNvSpPr>
          <p:nvPr>
            <p:ph type="sldNum" sz="quarter" idx="12"/>
          </p:nvPr>
        </p:nvSpPr>
        <p:spPr/>
        <p:txBody>
          <a:bodyPr/>
          <a:lstStyle/>
          <a:p>
            <a:fld id="{78FEA6AD-5963-42A3-B799-50DDE2FA9A33}" type="slidenum">
              <a:rPr lang="en-US" smtClean="0"/>
              <a:pPr/>
              <a:t>5</a:t>
            </a:fld>
            <a:endParaRPr lang="en-US" dirty="0"/>
          </a:p>
        </p:txBody>
      </p:sp>
    </p:spTree>
    <p:extLst>
      <p:ext uri="{BB962C8B-B14F-4D97-AF65-F5344CB8AC3E}">
        <p14:creationId xmlns:p14="http://schemas.microsoft.com/office/powerpoint/2010/main" val="792329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Overview of Steps to Enroll</a:t>
            </a:r>
          </a:p>
        </p:txBody>
      </p:sp>
      <p:sp>
        <p:nvSpPr>
          <p:cNvPr id="3" name="Content Placeholder 2"/>
          <p:cNvSpPr>
            <a:spLocks noGrp="1"/>
          </p:cNvSpPr>
          <p:nvPr>
            <p:ph sz="quarter" idx="1"/>
          </p:nvPr>
        </p:nvSpPr>
        <p:spPr>
          <a:xfrm>
            <a:off x="495300" y="1600200"/>
            <a:ext cx="8153400" cy="4495800"/>
          </a:xfrm>
        </p:spPr>
        <p:txBody>
          <a:bodyPr>
            <a:normAutofit/>
          </a:bodyPr>
          <a:lstStyle/>
          <a:p>
            <a:pPr marL="514350" lvl="0" indent="-514350">
              <a:spcAft>
                <a:spcPts val="600"/>
              </a:spcAft>
              <a:buFont typeface="+mj-lt"/>
              <a:buAutoNum type="arabicPeriod"/>
            </a:pPr>
            <a:r>
              <a:rPr lang="en-US" sz="2800" dirty="0"/>
              <a:t>Download and install the Google Authenticator application on your smartphone</a:t>
            </a:r>
          </a:p>
          <a:p>
            <a:pPr marL="514350" lvl="0" indent="-514350">
              <a:spcBef>
                <a:spcPts val="0"/>
              </a:spcBef>
              <a:spcAft>
                <a:spcPts val="600"/>
              </a:spcAft>
              <a:buFont typeface="+mj-lt"/>
              <a:buAutoNum type="arabicPeriod"/>
            </a:pPr>
            <a:r>
              <a:rPr lang="en-US" sz="2800" dirty="0"/>
              <a:t>Log into the PDPDCS</a:t>
            </a:r>
          </a:p>
          <a:p>
            <a:pPr marL="514350" lvl="0" indent="-514350">
              <a:spcBef>
                <a:spcPts val="0"/>
              </a:spcBef>
              <a:spcAft>
                <a:spcPts val="600"/>
              </a:spcAft>
              <a:buFont typeface="+mj-lt"/>
              <a:buAutoNum type="arabicPeriod"/>
            </a:pPr>
            <a:r>
              <a:rPr lang="en-US" sz="2800" dirty="0"/>
              <a:t>Pair the Google Authenticator app on your smartphone with the PDPDCS system</a:t>
            </a:r>
          </a:p>
          <a:p>
            <a:pPr marL="0" lvl="0" indent="0">
              <a:spcBef>
                <a:spcPts val="1200"/>
              </a:spcBef>
              <a:spcAft>
                <a:spcPts val="600"/>
              </a:spcAft>
              <a:buNone/>
            </a:pPr>
            <a:r>
              <a:rPr lang="en-US" sz="2800" dirty="0"/>
              <a:t>Moving forward, you will be prompted to enter a security code from your Google Authenticator app when you sign into the PDPDCS</a:t>
            </a:r>
          </a:p>
        </p:txBody>
      </p:sp>
      <p:sp>
        <p:nvSpPr>
          <p:cNvPr id="4" name="Slide Number Placeholder 3"/>
          <p:cNvSpPr>
            <a:spLocks noGrp="1"/>
          </p:cNvSpPr>
          <p:nvPr>
            <p:ph type="sldNum" sz="quarter" idx="12"/>
          </p:nvPr>
        </p:nvSpPr>
        <p:spPr/>
        <p:txBody>
          <a:bodyPr/>
          <a:lstStyle/>
          <a:p>
            <a:fld id="{78FEA6AD-5963-42A3-B799-50DDE2FA9A33}" type="slidenum">
              <a:rPr lang="en-US" smtClean="0"/>
              <a:pPr/>
              <a:t>6</a:t>
            </a:fld>
            <a:endParaRPr lang="en-US" dirty="0"/>
          </a:p>
        </p:txBody>
      </p:sp>
    </p:spTree>
    <p:extLst>
      <p:ext uri="{BB962C8B-B14F-4D97-AF65-F5344CB8AC3E}">
        <p14:creationId xmlns:p14="http://schemas.microsoft.com/office/powerpoint/2010/main" val="2352417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04800" y="228600"/>
            <a:ext cx="8343900" cy="990600"/>
          </a:xfrm>
        </p:spPr>
        <p:txBody>
          <a:bodyPr>
            <a:normAutofit/>
          </a:bodyPr>
          <a:lstStyle/>
          <a:p>
            <a:r>
              <a:rPr lang="en-US" sz="4000" dirty="0"/>
              <a:t>Enrolling in MFA for the PDPDCS</a:t>
            </a:r>
            <a:endParaRPr lang="en-US" altLang="en-US" sz="4000" dirty="0"/>
          </a:p>
        </p:txBody>
      </p:sp>
      <p:sp>
        <p:nvSpPr>
          <p:cNvPr id="12291" name="Content Placeholder 2"/>
          <p:cNvSpPr>
            <a:spLocks noGrp="1"/>
          </p:cNvSpPr>
          <p:nvPr>
            <p:ph sz="quarter" idx="1"/>
          </p:nvPr>
        </p:nvSpPr>
        <p:spPr/>
        <p:txBody>
          <a:bodyPr/>
          <a:lstStyle/>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lnSpc>
                <a:spcPct val="80000"/>
              </a:lnSpc>
            </a:pPr>
            <a:fld id="{A68B278D-7A3D-4128-BD92-3B7A66DFA490}" type="slidenum">
              <a:rPr lang="en-US" altLang="en-US" sz="1200">
                <a:solidFill>
                  <a:srgbClr val="FFFFFF"/>
                </a:solidFill>
              </a:rPr>
              <a:pPr eaLnBrk="1" hangingPunct="1">
                <a:lnSpc>
                  <a:spcPct val="80000"/>
                </a:lnSpc>
              </a:pPr>
              <a:t>7</a:t>
            </a:fld>
            <a:endParaRPr lang="en-US" altLang="en-US" sz="1200">
              <a:solidFill>
                <a:srgbClr val="FFFFFF"/>
              </a:solidFill>
            </a:endParaRPr>
          </a:p>
        </p:txBody>
      </p:sp>
      <p:sp>
        <p:nvSpPr>
          <p:cNvPr id="12292" name="Content Placeholder 3"/>
          <p:cNvSpPr>
            <a:spLocks noGrp="1"/>
          </p:cNvSpPr>
          <p:nvPr>
            <p:ph sz="half" idx="4294967295"/>
          </p:nvPr>
        </p:nvSpPr>
        <p:spPr>
          <a:xfrm>
            <a:off x="501650" y="1682749"/>
            <a:ext cx="8153400" cy="2980685"/>
          </a:xfrm>
        </p:spPr>
        <p:txBody>
          <a:bodyPr>
            <a:normAutofit fontScale="92500" lnSpcReduction="20000"/>
          </a:bodyPr>
          <a:lstStyle/>
          <a:p>
            <a:pPr marL="457200" lvl="0" indent="-457200">
              <a:spcAft>
                <a:spcPts val="600"/>
              </a:spcAft>
              <a:buFont typeface="+mj-lt"/>
              <a:buAutoNum type="arabicPeriod"/>
            </a:pPr>
            <a:r>
              <a:rPr lang="en-US" sz="3000" dirty="0"/>
              <a:t>Download and install Google Authenticator on your smartphone </a:t>
            </a:r>
          </a:p>
          <a:p>
            <a:pPr marL="777240" lvl="1" indent="-457200">
              <a:spcAft>
                <a:spcPts val="600"/>
              </a:spcAft>
            </a:pPr>
            <a:r>
              <a:rPr lang="en-US" sz="2200" dirty="0"/>
              <a:t>Google Authenticator is free and easy to set up</a:t>
            </a:r>
          </a:p>
          <a:p>
            <a:pPr marL="777240" lvl="1" indent="-457200">
              <a:spcAft>
                <a:spcPts val="600"/>
              </a:spcAft>
            </a:pPr>
            <a:r>
              <a:rPr lang="en-US" sz="2200" dirty="0"/>
              <a:t>The app is available through the </a:t>
            </a:r>
            <a:r>
              <a:rPr lang="en-US" sz="2200" dirty="0">
                <a:hlinkClick r:id="rId3"/>
              </a:rPr>
              <a:t>Apple App Store </a:t>
            </a:r>
            <a:r>
              <a:rPr lang="en-US" sz="2200" dirty="0"/>
              <a:t>or </a:t>
            </a:r>
            <a:r>
              <a:rPr lang="en-US" sz="2200" dirty="0">
                <a:hlinkClick r:id="rId3"/>
              </a:rPr>
              <a:t>Google Play Store</a:t>
            </a:r>
            <a:r>
              <a:rPr lang="en-US" sz="2200" dirty="0"/>
              <a:t> by searching for “Google Authenticator”</a:t>
            </a:r>
          </a:p>
          <a:p>
            <a:pPr marL="777240" lvl="1" indent="-457200">
              <a:spcAft>
                <a:spcPts val="600"/>
              </a:spcAft>
            </a:pPr>
            <a:r>
              <a:rPr lang="en-US" sz="2200" dirty="0"/>
              <a:t>If you are not sure where to locate the Apple App Store or Google Play Store on your smartphone, look for one of the icons below on your smartphone home screen or within your smartphone’s applications or “apps” section</a:t>
            </a:r>
          </a:p>
        </p:txBody>
      </p:sp>
      <p:grpSp>
        <p:nvGrpSpPr>
          <p:cNvPr id="3" name="Group 2">
            <a:extLst>
              <a:ext uri="{FF2B5EF4-FFF2-40B4-BE49-F238E27FC236}">
                <a16:creationId xmlns:a16="http://schemas.microsoft.com/office/drawing/2014/main" id="{827ECBDC-E361-41DC-908E-11DB6486A812}"/>
              </a:ext>
            </a:extLst>
          </p:cNvPr>
          <p:cNvGrpSpPr/>
          <p:nvPr/>
        </p:nvGrpSpPr>
        <p:grpSpPr>
          <a:xfrm>
            <a:off x="2277088" y="4572000"/>
            <a:ext cx="4602523" cy="1264283"/>
            <a:chOff x="914400" y="4649954"/>
            <a:chExt cx="4602523" cy="1264283"/>
          </a:xfrm>
        </p:grpSpPr>
        <p:sp>
          <p:nvSpPr>
            <p:cNvPr id="2" name="Rectangle 1">
              <a:extLst>
                <a:ext uri="{FF2B5EF4-FFF2-40B4-BE49-F238E27FC236}">
                  <a16:creationId xmlns:a16="http://schemas.microsoft.com/office/drawing/2014/main" id="{E45BDB1F-7016-474D-AC11-4659F13C0D90}"/>
                </a:ext>
              </a:extLst>
            </p:cNvPr>
            <p:cNvSpPr/>
            <p:nvPr/>
          </p:nvSpPr>
          <p:spPr>
            <a:xfrm>
              <a:off x="914400" y="4713908"/>
              <a:ext cx="3983398" cy="1200329"/>
            </a:xfrm>
            <a:prstGeom prst="rect">
              <a:avLst/>
            </a:prstGeom>
          </p:spPr>
          <p:txBody>
            <a:bodyPr wrap="none">
              <a:spAutoFit/>
            </a:bodyPr>
            <a:lstStyle/>
            <a:p>
              <a:r>
                <a:rPr lang="en-US" dirty="0">
                  <a:hlinkClick r:id="rId3"/>
                </a:rPr>
                <a:t>https://www.apple.com/ios/app-store/</a:t>
              </a:r>
              <a:endParaRPr lang="en-US" dirty="0"/>
            </a:p>
            <a:p>
              <a:endParaRPr lang="en-US" dirty="0"/>
            </a:p>
            <a:p>
              <a:r>
                <a:rPr lang="en-US" dirty="0">
                  <a:hlinkClick r:id="rId4"/>
                </a:rPr>
                <a:t>https://play.google.com</a:t>
              </a:r>
              <a:endParaRPr lang="en-US" dirty="0"/>
            </a:p>
            <a:p>
              <a:endParaRPr lang="en-US" dirty="0"/>
            </a:p>
          </p:txBody>
        </p:sp>
        <p:pic>
          <p:nvPicPr>
            <p:cNvPr id="6" name="Picture 5">
              <a:extLst>
                <a:ext uri="{FF2B5EF4-FFF2-40B4-BE49-F238E27FC236}">
                  <a16:creationId xmlns:a16="http://schemas.microsoft.com/office/drawing/2014/main" id="{68D14F27-9EFC-4A59-9E21-AE7AD56FE1B5}"/>
                </a:ext>
              </a:extLst>
            </p:cNvPr>
            <p:cNvPicPr>
              <a:picLocks noChangeAspect="1"/>
            </p:cNvPicPr>
            <p:nvPr/>
          </p:nvPicPr>
          <p:blipFill>
            <a:blip r:embed="rId5"/>
            <a:stretch>
              <a:fillRect/>
            </a:stretch>
          </p:blipFill>
          <p:spPr>
            <a:xfrm>
              <a:off x="4977181" y="4649954"/>
              <a:ext cx="539742" cy="531646"/>
            </a:xfrm>
            <a:prstGeom prst="rect">
              <a:avLst/>
            </a:prstGeom>
          </p:spPr>
        </p:pic>
        <p:pic>
          <p:nvPicPr>
            <p:cNvPr id="7" name="Picture 6">
              <a:extLst>
                <a:ext uri="{FF2B5EF4-FFF2-40B4-BE49-F238E27FC236}">
                  <a16:creationId xmlns:a16="http://schemas.microsoft.com/office/drawing/2014/main" id="{DBAD10B7-CF76-42C9-9A3D-9D46AB436F43}"/>
                </a:ext>
              </a:extLst>
            </p:cNvPr>
            <p:cNvPicPr>
              <a:picLocks noChangeAspect="1"/>
            </p:cNvPicPr>
            <p:nvPr/>
          </p:nvPicPr>
          <p:blipFill>
            <a:blip r:embed="rId6"/>
            <a:stretch>
              <a:fillRect/>
            </a:stretch>
          </p:blipFill>
          <p:spPr>
            <a:xfrm>
              <a:off x="3581400" y="5267325"/>
              <a:ext cx="539743" cy="539743"/>
            </a:xfrm>
            <a:prstGeom prst="rect">
              <a:avLst/>
            </a:prstGeom>
          </p:spPr>
        </p:pic>
      </p:grpSp>
    </p:spTree>
    <p:extLst>
      <p:ext uri="{BB962C8B-B14F-4D97-AF65-F5344CB8AC3E}">
        <p14:creationId xmlns:p14="http://schemas.microsoft.com/office/powerpoint/2010/main" val="1561928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45B93A6-1B65-6048-9FE9-C1D84043B7F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050" y="4328292"/>
            <a:ext cx="8153400" cy="1515830"/>
          </a:xfrm>
          <a:prstGeom prst="rect">
            <a:avLst/>
          </a:prstGeom>
        </p:spPr>
      </p:pic>
      <p:sp>
        <p:nvSpPr>
          <p:cNvPr id="13314" name="Title 1"/>
          <p:cNvSpPr>
            <a:spLocks noGrp="1"/>
          </p:cNvSpPr>
          <p:nvPr>
            <p:ph type="title"/>
          </p:nvPr>
        </p:nvSpPr>
        <p:spPr/>
        <p:txBody>
          <a:bodyPr>
            <a:normAutofit/>
          </a:bodyPr>
          <a:lstStyle/>
          <a:p>
            <a:r>
              <a:rPr lang="en-US" sz="4000" dirty="0"/>
              <a:t>Enrolling in MFA for the PDPDCS</a:t>
            </a:r>
            <a:endParaRPr lang="en-US" altLang="en-US" sz="4000" dirty="0"/>
          </a:p>
        </p:txBody>
      </p:sp>
      <p:sp>
        <p:nvSpPr>
          <p:cNvPr id="13315" name="Content Placeholder 2"/>
          <p:cNvSpPr>
            <a:spLocks noGrp="1"/>
          </p:cNvSpPr>
          <p:nvPr>
            <p:ph sz="quarter" idx="1"/>
          </p:nvPr>
        </p:nvSpPr>
        <p:spPr/>
        <p:txBody>
          <a:bodyPr/>
          <a:lstStyle/>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lnSpc>
                <a:spcPct val="80000"/>
              </a:lnSpc>
            </a:pPr>
            <a:fld id="{AE6E70B3-7E58-428A-BAD4-B840F2CA730D}" type="slidenum">
              <a:rPr lang="en-US" altLang="en-US" sz="1200">
                <a:solidFill>
                  <a:srgbClr val="FFFFFF"/>
                </a:solidFill>
              </a:rPr>
              <a:pPr eaLnBrk="1" hangingPunct="1">
                <a:lnSpc>
                  <a:spcPct val="80000"/>
                </a:lnSpc>
              </a:pPr>
              <a:t>8</a:t>
            </a:fld>
            <a:endParaRPr lang="en-US" altLang="en-US" sz="1200">
              <a:solidFill>
                <a:srgbClr val="FFFFFF"/>
              </a:solidFill>
            </a:endParaRPr>
          </a:p>
        </p:txBody>
      </p:sp>
      <p:sp>
        <p:nvSpPr>
          <p:cNvPr id="13316" name="Content Placeholder 3"/>
          <p:cNvSpPr>
            <a:spLocks noGrp="1"/>
          </p:cNvSpPr>
          <p:nvPr>
            <p:ph sz="half" idx="4294967295"/>
          </p:nvPr>
        </p:nvSpPr>
        <p:spPr>
          <a:xfrm>
            <a:off x="495300" y="1524000"/>
            <a:ext cx="7962900" cy="4572000"/>
          </a:xfrm>
        </p:spPr>
        <p:txBody>
          <a:bodyPr/>
          <a:lstStyle/>
          <a:p>
            <a:pPr marL="457200" indent="-457200">
              <a:spcAft>
                <a:spcPts val="600"/>
              </a:spcAft>
              <a:buFont typeface="+mj-lt"/>
              <a:buAutoNum type="arabicPeriod" startAt="2"/>
            </a:pPr>
            <a:r>
              <a:rPr lang="en-US" sz="2600" b="1" dirty="0"/>
              <a:t>Navigate to the PDPDCS site </a:t>
            </a:r>
          </a:p>
          <a:p>
            <a:pPr marL="777240" lvl="1" indent="-457200">
              <a:spcAft>
                <a:spcPts val="600"/>
              </a:spcAft>
            </a:pPr>
            <a:r>
              <a:rPr lang="en-US" sz="2000" dirty="0"/>
              <a:t>On the device you’d like to sign into the PDPDCS on, navigate to </a:t>
            </a:r>
            <a:r>
              <a:rPr lang="en-US" sz="2000" dirty="0">
                <a:hlinkClick r:id="rId4"/>
              </a:rPr>
              <a:t>https://pdp.ed.gov/OIE</a:t>
            </a:r>
            <a:r>
              <a:rPr lang="en-US" sz="2000" dirty="0"/>
              <a:t>   </a:t>
            </a:r>
          </a:p>
          <a:p>
            <a:pPr marL="777240" lvl="1" indent="-457200">
              <a:spcAft>
                <a:spcPts val="600"/>
              </a:spcAft>
            </a:pPr>
            <a:r>
              <a:rPr lang="en-US" sz="2000" dirty="0">
                <a:cs typeface="Calibri Light" panose="020F0302020204030204" pitchFamily="34" charset="0"/>
              </a:rPr>
              <a:t>On the home page of the site, </a:t>
            </a:r>
            <a:br>
              <a:rPr lang="en-US" sz="2000" dirty="0">
                <a:cs typeface="Calibri Light" panose="020F0302020204030204" pitchFamily="34" charset="0"/>
              </a:rPr>
            </a:br>
            <a:r>
              <a:rPr lang="en-US" sz="2000" dirty="0">
                <a:cs typeface="Calibri Light" panose="020F0302020204030204" pitchFamily="34" charset="0"/>
              </a:rPr>
              <a:t>click </a:t>
            </a:r>
            <a:r>
              <a:rPr lang="en-US" sz="2000" dirty="0">
                <a:latin typeface="+mj-lt"/>
                <a:cs typeface="Calibri Light" panose="020F0302020204030204" pitchFamily="34" charset="0"/>
              </a:rPr>
              <a:t>Secure Login </a:t>
            </a:r>
            <a:r>
              <a:rPr lang="en-US" sz="2000" dirty="0">
                <a:cs typeface="Calibri Light" panose="020F0302020204030204" pitchFamily="34" charset="0"/>
              </a:rPr>
              <a:t>in the upper </a:t>
            </a:r>
            <a:br>
              <a:rPr lang="en-US" sz="2000" dirty="0">
                <a:cs typeface="Calibri Light" panose="020F0302020204030204" pitchFamily="34" charset="0"/>
              </a:rPr>
            </a:br>
            <a:r>
              <a:rPr lang="en-US" sz="2000" dirty="0">
                <a:cs typeface="Calibri Light" panose="020F0302020204030204" pitchFamily="34" charset="0"/>
              </a:rPr>
              <a:t>right corner</a:t>
            </a:r>
          </a:p>
        </p:txBody>
      </p:sp>
      <p:sp>
        <p:nvSpPr>
          <p:cNvPr id="7" name="Rectangle 6">
            <a:extLst>
              <a:ext uri="{FF2B5EF4-FFF2-40B4-BE49-F238E27FC236}">
                <a16:creationId xmlns:a16="http://schemas.microsoft.com/office/drawing/2014/main" id="{6DF9C0D8-6A92-4939-BE9D-2ACAFCAD5C12}"/>
              </a:ext>
            </a:extLst>
          </p:cNvPr>
          <p:cNvSpPr/>
          <p:nvPr/>
        </p:nvSpPr>
        <p:spPr>
          <a:xfrm>
            <a:off x="7543800" y="4328292"/>
            <a:ext cx="964979" cy="228791"/>
          </a:xfrm>
          <a:prstGeom prst="rect">
            <a:avLst/>
          </a:prstGeom>
          <a:noFill/>
          <a:ln w="44450">
            <a:solidFill>
              <a:srgbClr val="55C05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B4FB2B21-8026-4D3E-9EB9-57411298BC71}"/>
              </a:ext>
            </a:extLst>
          </p:cNvPr>
          <p:cNvPicPr>
            <a:picLocks noChangeAspect="1"/>
          </p:cNvPicPr>
          <p:nvPr/>
        </p:nvPicPr>
        <p:blipFill>
          <a:blip r:embed="rId5"/>
          <a:stretch>
            <a:fillRect/>
          </a:stretch>
        </p:blipFill>
        <p:spPr>
          <a:xfrm>
            <a:off x="5722313" y="3109283"/>
            <a:ext cx="2928259" cy="578422"/>
          </a:xfrm>
          <a:prstGeom prst="rect">
            <a:avLst/>
          </a:prstGeom>
          <a:effectLst>
            <a:outerShdw blurRad="50800" dist="38100" dir="8100000" algn="tr" rotWithShape="0">
              <a:prstClr val="black">
                <a:alpha val="40000"/>
              </a:prstClr>
            </a:outerShdw>
          </a:effectLst>
        </p:spPr>
      </p:pic>
      <p:sp>
        <p:nvSpPr>
          <p:cNvPr id="6" name="Rectangle 5">
            <a:extLst>
              <a:ext uri="{FF2B5EF4-FFF2-40B4-BE49-F238E27FC236}">
                <a16:creationId xmlns:a16="http://schemas.microsoft.com/office/drawing/2014/main" id="{F21E0923-BBEE-4E2B-863E-F6E0BF18E08E}"/>
              </a:ext>
            </a:extLst>
          </p:cNvPr>
          <p:cNvSpPr/>
          <p:nvPr/>
        </p:nvSpPr>
        <p:spPr>
          <a:xfrm>
            <a:off x="5722313" y="3687705"/>
            <a:ext cx="2928259" cy="873819"/>
          </a:xfrm>
          <a:custGeom>
            <a:avLst/>
            <a:gdLst>
              <a:gd name="connsiteX0" fmla="*/ 0 w 2928259"/>
              <a:gd name="connsiteY0" fmla="*/ 0 h 640587"/>
              <a:gd name="connsiteX1" fmla="*/ 2928259 w 2928259"/>
              <a:gd name="connsiteY1" fmla="*/ 0 h 640587"/>
              <a:gd name="connsiteX2" fmla="*/ 2928259 w 2928259"/>
              <a:gd name="connsiteY2" fmla="*/ 640587 h 640587"/>
              <a:gd name="connsiteX3" fmla="*/ 0 w 2928259"/>
              <a:gd name="connsiteY3" fmla="*/ 640587 h 640587"/>
              <a:gd name="connsiteX4" fmla="*/ 0 w 2928259"/>
              <a:gd name="connsiteY4" fmla="*/ 0 h 640587"/>
              <a:gd name="connsiteX0" fmla="*/ 0 w 2928259"/>
              <a:gd name="connsiteY0" fmla="*/ 0 h 653287"/>
              <a:gd name="connsiteX1" fmla="*/ 2928259 w 2928259"/>
              <a:gd name="connsiteY1" fmla="*/ 0 h 653287"/>
              <a:gd name="connsiteX2" fmla="*/ 2928259 w 2928259"/>
              <a:gd name="connsiteY2" fmla="*/ 640587 h 653287"/>
              <a:gd name="connsiteX3" fmla="*/ 1828800 w 2928259"/>
              <a:gd name="connsiteY3" fmla="*/ 653287 h 653287"/>
              <a:gd name="connsiteX4" fmla="*/ 0 w 2928259"/>
              <a:gd name="connsiteY4" fmla="*/ 0 h 653287"/>
              <a:gd name="connsiteX0" fmla="*/ 0 w 2928259"/>
              <a:gd name="connsiteY0" fmla="*/ 0 h 855085"/>
              <a:gd name="connsiteX1" fmla="*/ 2928259 w 2928259"/>
              <a:gd name="connsiteY1" fmla="*/ 0 h 855085"/>
              <a:gd name="connsiteX2" fmla="*/ 2928259 w 2928259"/>
              <a:gd name="connsiteY2" fmla="*/ 640587 h 855085"/>
              <a:gd name="connsiteX3" fmla="*/ 1828800 w 2928259"/>
              <a:gd name="connsiteY3" fmla="*/ 653287 h 855085"/>
              <a:gd name="connsiteX4" fmla="*/ 1803400 w 2928259"/>
              <a:gd name="connsiteY4" fmla="*/ 843978 h 855085"/>
              <a:gd name="connsiteX5" fmla="*/ 0 w 2928259"/>
              <a:gd name="connsiteY5" fmla="*/ 0 h 855085"/>
              <a:gd name="connsiteX0" fmla="*/ 0 w 2928259"/>
              <a:gd name="connsiteY0" fmla="*/ 0 h 884134"/>
              <a:gd name="connsiteX1" fmla="*/ 2928259 w 2928259"/>
              <a:gd name="connsiteY1" fmla="*/ 0 h 884134"/>
              <a:gd name="connsiteX2" fmla="*/ 2928259 w 2928259"/>
              <a:gd name="connsiteY2" fmla="*/ 640587 h 884134"/>
              <a:gd name="connsiteX3" fmla="*/ 1828800 w 2928259"/>
              <a:gd name="connsiteY3" fmla="*/ 653287 h 884134"/>
              <a:gd name="connsiteX4" fmla="*/ 1811925 w 2928259"/>
              <a:gd name="connsiteY4" fmla="*/ 873819 h 884134"/>
              <a:gd name="connsiteX5" fmla="*/ 0 w 2928259"/>
              <a:gd name="connsiteY5" fmla="*/ 0 h 884134"/>
              <a:gd name="connsiteX0" fmla="*/ 0 w 2928259"/>
              <a:gd name="connsiteY0" fmla="*/ 0 h 873819"/>
              <a:gd name="connsiteX1" fmla="*/ 2928259 w 2928259"/>
              <a:gd name="connsiteY1" fmla="*/ 0 h 873819"/>
              <a:gd name="connsiteX2" fmla="*/ 2928259 w 2928259"/>
              <a:gd name="connsiteY2" fmla="*/ 640587 h 873819"/>
              <a:gd name="connsiteX3" fmla="*/ 1828800 w 2928259"/>
              <a:gd name="connsiteY3" fmla="*/ 653287 h 873819"/>
              <a:gd name="connsiteX4" fmla="*/ 1811925 w 2928259"/>
              <a:gd name="connsiteY4" fmla="*/ 873819 h 873819"/>
              <a:gd name="connsiteX5" fmla="*/ 0 w 2928259"/>
              <a:gd name="connsiteY5" fmla="*/ 0 h 873819"/>
              <a:gd name="connsiteX0" fmla="*/ 0 w 2928259"/>
              <a:gd name="connsiteY0" fmla="*/ 0 h 873819"/>
              <a:gd name="connsiteX1" fmla="*/ 2928259 w 2928259"/>
              <a:gd name="connsiteY1" fmla="*/ 0 h 873819"/>
              <a:gd name="connsiteX2" fmla="*/ 2928259 w 2928259"/>
              <a:gd name="connsiteY2" fmla="*/ 640587 h 873819"/>
              <a:gd name="connsiteX3" fmla="*/ 1828800 w 2928259"/>
              <a:gd name="connsiteY3" fmla="*/ 653287 h 873819"/>
              <a:gd name="connsiteX4" fmla="*/ 1811925 w 2928259"/>
              <a:gd name="connsiteY4" fmla="*/ 873819 h 873819"/>
              <a:gd name="connsiteX5" fmla="*/ 0 w 2928259"/>
              <a:gd name="connsiteY5" fmla="*/ 0 h 873819"/>
              <a:gd name="connsiteX0" fmla="*/ 0 w 2928259"/>
              <a:gd name="connsiteY0" fmla="*/ 0 h 873819"/>
              <a:gd name="connsiteX1" fmla="*/ 2928259 w 2928259"/>
              <a:gd name="connsiteY1" fmla="*/ 0 h 873819"/>
              <a:gd name="connsiteX2" fmla="*/ 2800371 w 2928259"/>
              <a:gd name="connsiteY2" fmla="*/ 646982 h 873819"/>
              <a:gd name="connsiteX3" fmla="*/ 1828800 w 2928259"/>
              <a:gd name="connsiteY3" fmla="*/ 653287 h 873819"/>
              <a:gd name="connsiteX4" fmla="*/ 1811925 w 2928259"/>
              <a:gd name="connsiteY4" fmla="*/ 873819 h 873819"/>
              <a:gd name="connsiteX5" fmla="*/ 0 w 2928259"/>
              <a:gd name="connsiteY5" fmla="*/ 0 h 873819"/>
              <a:gd name="connsiteX0" fmla="*/ 0 w 2928259"/>
              <a:gd name="connsiteY0" fmla="*/ 0 h 873819"/>
              <a:gd name="connsiteX1" fmla="*/ 2928259 w 2928259"/>
              <a:gd name="connsiteY1" fmla="*/ 0 h 873819"/>
              <a:gd name="connsiteX2" fmla="*/ 2800371 w 2928259"/>
              <a:gd name="connsiteY2" fmla="*/ 646982 h 873819"/>
              <a:gd name="connsiteX3" fmla="*/ 1828800 w 2928259"/>
              <a:gd name="connsiteY3" fmla="*/ 653287 h 873819"/>
              <a:gd name="connsiteX4" fmla="*/ 1811925 w 2928259"/>
              <a:gd name="connsiteY4" fmla="*/ 873819 h 873819"/>
              <a:gd name="connsiteX5" fmla="*/ 0 w 2928259"/>
              <a:gd name="connsiteY5" fmla="*/ 0 h 873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8259" h="873819">
                <a:moveTo>
                  <a:pt x="0" y="0"/>
                </a:moveTo>
                <a:lnTo>
                  <a:pt x="2928259" y="0"/>
                </a:lnTo>
                <a:lnTo>
                  <a:pt x="2800371" y="646982"/>
                </a:lnTo>
                <a:lnTo>
                  <a:pt x="1828800" y="653287"/>
                </a:lnTo>
                <a:cubicBezTo>
                  <a:pt x="1819504" y="867031"/>
                  <a:pt x="1831878" y="873222"/>
                  <a:pt x="1811925" y="873819"/>
                </a:cubicBezTo>
                <a:lnTo>
                  <a:pt x="0" y="0"/>
                </a:lnTo>
                <a:close/>
              </a:path>
            </a:pathLst>
          </a:custGeom>
          <a:solidFill>
            <a:srgbClr val="55C056">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6986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a:bodyPr>
          <a:lstStyle/>
          <a:p>
            <a:r>
              <a:rPr lang="en-US" sz="4000" dirty="0"/>
              <a:t>Enrolling in MFA for the PDPDCS</a:t>
            </a:r>
            <a:endParaRPr lang="en-US" altLang="en-US" sz="4000" dirty="0"/>
          </a:p>
        </p:txBody>
      </p:sp>
      <p:sp>
        <p:nvSpPr>
          <p:cNvPr id="13315" name="Content Placeholder 2"/>
          <p:cNvSpPr>
            <a:spLocks noGrp="1"/>
          </p:cNvSpPr>
          <p:nvPr>
            <p:ph sz="quarter" idx="1"/>
          </p:nvPr>
        </p:nvSpPr>
        <p:spPr/>
        <p:txBody>
          <a:bodyPr/>
          <a:lstStyle/>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endParaRPr lang="en-US" altLang="en-US"/>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Franklin Gothic Book" panose="020B0503020102020204" pitchFamily="34" charset="0"/>
                <a:cs typeface="Arial" panose="020B0604020202020204" pitchFamily="34" charset="0"/>
              </a:defRPr>
            </a:lvl1pPr>
            <a:lvl2pPr marL="742950" indent="-285750" eaLnBrk="0" hangingPunct="0">
              <a:defRPr>
                <a:solidFill>
                  <a:schemeClr val="tx1"/>
                </a:solidFill>
                <a:latin typeface="Franklin Gothic Book" panose="020B0503020102020204" pitchFamily="34" charset="0"/>
                <a:cs typeface="Arial" panose="020B0604020202020204" pitchFamily="34" charset="0"/>
              </a:defRPr>
            </a:lvl2pPr>
            <a:lvl3pPr marL="1143000" indent="-228600" eaLnBrk="0" hangingPunct="0">
              <a:defRPr>
                <a:solidFill>
                  <a:schemeClr val="tx1"/>
                </a:solidFill>
                <a:latin typeface="Franklin Gothic Book" panose="020B0503020102020204" pitchFamily="34" charset="0"/>
                <a:cs typeface="Arial" panose="020B0604020202020204" pitchFamily="34" charset="0"/>
              </a:defRPr>
            </a:lvl3pPr>
            <a:lvl4pPr marL="1600200" indent="-228600" eaLnBrk="0" hangingPunct="0">
              <a:defRPr>
                <a:solidFill>
                  <a:schemeClr val="tx1"/>
                </a:solidFill>
                <a:latin typeface="Franklin Gothic Book" panose="020B0503020102020204" pitchFamily="34" charset="0"/>
                <a:cs typeface="Arial" panose="020B0604020202020204" pitchFamily="34" charset="0"/>
              </a:defRPr>
            </a:lvl4pPr>
            <a:lvl5pPr marL="2057400" indent="-228600" eaLnBrk="0" hangingPunct="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eaLnBrk="1" hangingPunct="1">
              <a:lnSpc>
                <a:spcPct val="80000"/>
              </a:lnSpc>
            </a:pPr>
            <a:fld id="{AE6E70B3-7E58-428A-BAD4-B840F2CA730D}" type="slidenum">
              <a:rPr lang="en-US" altLang="en-US" sz="1200">
                <a:solidFill>
                  <a:srgbClr val="FFFFFF"/>
                </a:solidFill>
              </a:rPr>
              <a:pPr eaLnBrk="1" hangingPunct="1">
                <a:lnSpc>
                  <a:spcPct val="80000"/>
                </a:lnSpc>
              </a:pPr>
              <a:t>9</a:t>
            </a:fld>
            <a:endParaRPr lang="en-US" altLang="en-US" sz="1200">
              <a:solidFill>
                <a:srgbClr val="FFFFFF"/>
              </a:solidFill>
            </a:endParaRPr>
          </a:p>
        </p:txBody>
      </p:sp>
      <p:sp>
        <p:nvSpPr>
          <p:cNvPr id="13316" name="Content Placeholder 3"/>
          <p:cNvSpPr>
            <a:spLocks noGrp="1"/>
          </p:cNvSpPr>
          <p:nvPr>
            <p:ph sz="half" idx="4294967295"/>
          </p:nvPr>
        </p:nvSpPr>
        <p:spPr>
          <a:xfrm>
            <a:off x="495300" y="1524000"/>
            <a:ext cx="8153400" cy="4572000"/>
          </a:xfrm>
        </p:spPr>
        <p:txBody>
          <a:bodyPr/>
          <a:lstStyle/>
          <a:p>
            <a:pPr marL="457200" indent="-457200" fontAlgn="base">
              <a:buFont typeface="+mj-lt"/>
              <a:buAutoNum type="arabicPeriod" startAt="3"/>
            </a:pPr>
            <a:r>
              <a:rPr lang="en-US" sz="2600" dirty="0">
                <a:latin typeface="+mj-lt"/>
              </a:rPr>
              <a:t>Log into the PDPDCS </a:t>
            </a:r>
          </a:p>
          <a:p>
            <a:pPr marL="777240" lvl="1" indent="-457200" fontAlgn="base"/>
            <a:r>
              <a:rPr lang="en-US" sz="2000" dirty="0"/>
              <a:t>Login to the PDPDCS using your regular username and password</a:t>
            </a:r>
          </a:p>
        </p:txBody>
      </p:sp>
      <p:pic>
        <p:nvPicPr>
          <p:cNvPr id="9" name="Picture 8">
            <a:extLst>
              <a:ext uri="{FF2B5EF4-FFF2-40B4-BE49-F238E27FC236}">
                <a16:creationId xmlns:a16="http://schemas.microsoft.com/office/drawing/2014/main" id="{57690113-B349-47B0-9767-D478232D99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072" y="3276600"/>
            <a:ext cx="5823658" cy="2208974"/>
          </a:xfrm>
          <a:prstGeom prst="rect">
            <a:avLst/>
          </a:prstGeom>
          <a:ln>
            <a:solidFill>
              <a:srgbClr val="243352"/>
            </a:solidFill>
          </a:ln>
        </p:spPr>
      </p:pic>
    </p:spTree>
    <p:extLst>
      <p:ext uri="{BB962C8B-B14F-4D97-AF65-F5344CB8AC3E}">
        <p14:creationId xmlns:p14="http://schemas.microsoft.com/office/powerpoint/2010/main" val="313791104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ngl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19631</TotalTime>
  <Words>1135</Words>
  <Application>Microsoft Macintosh PowerPoint</Application>
  <PresentationFormat>On-screen Show (4:3)</PresentationFormat>
  <Paragraphs>157</Paragraphs>
  <Slides>20</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Franklin Gothic Book</vt:lpstr>
      <vt:lpstr>Franklin Gothic Medium</vt:lpstr>
      <vt:lpstr>Wingdings</vt:lpstr>
      <vt:lpstr>Median</vt:lpstr>
      <vt:lpstr>Professional Development Program Data Collection System (PDPDCS)  Using Multifactor authentication  </vt:lpstr>
      <vt:lpstr>What is Multifactor Authentication (MFA)?</vt:lpstr>
      <vt:lpstr>Why use MFA for the PDPDCS?</vt:lpstr>
      <vt:lpstr>How to enroll in MFA for PDPDCS</vt:lpstr>
      <vt:lpstr>What you need to Enroll</vt:lpstr>
      <vt:lpstr>Overview of Steps to Enroll</vt:lpstr>
      <vt:lpstr>Enrolling in MFA for the PDPDCS</vt:lpstr>
      <vt:lpstr>Enrolling in MFA for the PDPDCS</vt:lpstr>
      <vt:lpstr>Enrolling in MFA for the PDPDCS</vt:lpstr>
      <vt:lpstr>Enrolling in MFA for the PDPDCS</vt:lpstr>
      <vt:lpstr>Enrolling in MFA for the PDPDCS</vt:lpstr>
      <vt:lpstr>Enrolling in MFA for the PDPDCS</vt:lpstr>
      <vt:lpstr>Enrolling in MFA for the PDPDCS</vt:lpstr>
      <vt:lpstr>Signing into the PDPDCS in the Future</vt:lpstr>
      <vt:lpstr>Questions &amp; Support: PDPDPCS Help Desk</vt:lpstr>
      <vt:lpstr>Questions &amp; Support: PDPDPCS Help Desk  (continued)</vt:lpstr>
      <vt:lpstr>Frequently Asked Questions</vt:lpstr>
      <vt:lpstr>Frequently Asked Questions (continued)</vt:lpstr>
      <vt:lpstr>Frequently Asked Questions (continued)</vt:lpstr>
      <vt:lpstr>More questions?</vt:lpstr>
    </vt:vector>
  </TitlesOfParts>
  <Company>Westat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Personnel Development Program Scholar Data Report: Using the Data to Improve Program Performance</dc:title>
  <dc:creator>schroll_k</dc:creator>
  <cp:lastModifiedBy>Michelle Bloom</cp:lastModifiedBy>
  <cp:revision>437</cp:revision>
  <cp:lastPrinted>2013-07-15T00:32:34Z</cp:lastPrinted>
  <dcterms:created xsi:type="dcterms:W3CDTF">2011-06-24T15:29:44Z</dcterms:created>
  <dcterms:modified xsi:type="dcterms:W3CDTF">2018-12-10T15:39:17Z</dcterms:modified>
</cp:coreProperties>
</file>